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73" r:id="rId3"/>
    <p:sldId id="306" r:id="rId4"/>
    <p:sldId id="307" r:id="rId5"/>
    <p:sldId id="308" r:id="rId6"/>
    <p:sldId id="276" r:id="rId7"/>
    <p:sldId id="269" r:id="rId8"/>
    <p:sldId id="309" r:id="rId9"/>
    <p:sldId id="310" r:id="rId10"/>
    <p:sldId id="268" r:id="rId11"/>
    <p:sldId id="311" r:id="rId12"/>
    <p:sldId id="266" r:id="rId13"/>
    <p:sldId id="264" r:id="rId14"/>
    <p:sldId id="279" r:id="rId15"/>
    <p:sldId id="270" r:id="rId16"/>
    <p:sldId id="280" r:id="rId17"/>
    <p:sldId id="281" r:id="rId18"/>
    <p:sldId id="282" r:id="rId19"/>
    <p:sldId id="287" r:id="rId20"/>
    <p:sldId id="288" r:id="rId21"/>
    <p:sldId id="260" r:id="rId22"/>
    <p:sldId id="277" r:id="rId23"/>
    <p:sldId id="299" r:id="rId24"/>
    <p:sldId id="289" r:id="rId25"/>
    <p:sldId id="300" r:id="rId26"/>
    <p:sldId id="296" r:id="rId27"/>
    <p:sldId id="301" r:id="rId28"/>
    <p:sldId id="297" r:id="rId29"/>
    <p:sldId id="304" r:id="rId30"/>
    <p:sldId id="302" r:id="rId31"/>
    <p:sldId id="298" r:id="rId32"/>
    <p:sldId id="305" r:id="rId33"/>
    <p:sldId id="274"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43" autoAdjust="0"/>
    <p:restoredTop sz="86741" autoAdjust="0"/>
  </p:normalViewPr>
  <p:slideViewPr>
    <p:cSldViewPr snapToGrid="0" snapToObjects="1">
      <p:cViewPr>
        <p:scale>
          <a:sx n="207" d="100"/>
          <a:sy n="207" d="100"/>
        </p:scale>
        <p:origin x="3288" y="144"/>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2.png>
</file>

<file path=ppt/media/image13.png>
</file>

<file path=ppt/media/image14.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AE25F-021D-5A4C-AA72-896F8EDCBEFE}" type="datetimeFigureOut">
              <a:rPr lang="en-US" smtClean="0"/>
              <a:t>7/12/21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94AF0-99D8-6641-8B95-4F964E52684A}" type="slidenum">
              <a:rPr lang="en-US" smtClean="0"/>
              <a:t>‹#›</a:t>
            </a:fld>
            <a:endParaRPr lang="en-US"/>
          </a:p>
        </p:txBody>
      </p:sp>
    </p:spTree>
    <p:extLst>
      <p:ext uri="{BB962C8B-B14F-4D97-AF65-F5344CB8AC3E}">
        <p14:creationId xmlns:p14="http://schemas.microsoft.com/office/powerpoint/2010/main" val="141731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x.doi.org/10.1186/s12866-014-0316-1"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a:t>
            </a:fld>
            <a:endParaRPr lang="en-US"/>
          </a:p>
        </p:txBody>
      </p:sp>
    </p:spTree>
    <p:extLst>
      <p:ext uri="{BB962C8B-B14F-4D97-AF65-F5344CB8AC3E}">
        <p14:creationId xmlns:p14="http://schemas.microsoft.com/office/powerpoint/2010/main" val="1004478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6</a:t>
            </a:fld>
            <a:endParaRPr lang="en-US"/>
          </a:p>
        </p:txBody>
      </p:sp>
    </p:spTree>
    <p:extLst>
      <p:ext uri="{BB962C8B-B14F-4D97-AF65-F5344CB8AC3E}">
        <p14:creationId xmlns:p14="http://schemas.microsoft.com/office/powerpoint/2010/main" val="515336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14</a:t>
            </a:fld>
            <a:endParaRPr lang="en-US"/>
          </a:p>
        </p:txBody>
      </p:sp>
    </p:spTree>
    <p:extLst>
      <p:ext uri="{BB962C8B-B14F-4D97-AF65-F5344CB8AC3E}">
        <p14:creationId xmlns:p14="http://schemas.microsoft.com/office/powerpoint/2010/main" val="3091940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a:t>Li, J., </a:t>
            </a:r>
            <a:r>
              <a:rPr lang="en-US" i="1" dirty="0" err="1"/>
              <a:t>Quinque</a:t>
            </a:r>
            <a:r>
              <a:rPr lang="en-US" i="1" dirty="0"/>
              <a:t>, D., </a:t>
            </a:r>
            <a:r>
              <a:rPr lang="en-US" i="1" dirty="0" err="1"/>
              <a:t>Horz</a:t>
            </a:r>
            <a:r>
              <a:rPr lang="en-US" i="1" dirty="0"/>
              <a:t>, H., Li, M., </a:t>
            </a:r>
            <a:r>
              <a:rPr lang="en-US" i="1" dirty="0" err="1"/>
              <a:t>Rzhetskaya</a:t>
            </a:r>
            <a:r>
              <a:rPr lang="en-US" i="1" dirty="0"/>
              <a:t>, M., Raff, J., Hayes, M., </a:t>
            </a:r>
            <a:r>
              <a:rPr lang="en-US" i="1" dirty="0" err="1"/>
              <a:t>Stoneking</a:t>
            </a:r>
            <a:r>
              <a:rPr lang="en-US" i="1" dirty="0"/>
              <a:t>, M.</a:t>
            </a:r>
            <a:r>
              <a:rPr lang="en-US" dirty="0"/>
              <a:t> (2014). </a:t>
            </a:r>
            <a:r>
              <a:rPr lang="en-US" b="1" dirty="0"/>
              <a:t>Comparative analysis of the human saliva microbiome from different climate zones: Alaska, Germany, and Africa</a:t>
            </a:r>
            <a:r>
              <a:rPr lang="en-US" dirty="0"/>
              <a:t> BMC Microbiology 14(1), 316. </a:t>
            </a:r>
            <a:r>
              <a:rPr lang="en-US" dirty="0">
                <a:hlinkClick r:id="rId3"/>
              </a:rPr>
              <a:t>https://dx.doi.org/10.1186/s12866-014-0316-1</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17</a:t>
            </a:fld>
            <a:endParaRPr lang="en-US"/>
          </a:p>
        </p:txBody>
      </p:sp>
    </p:spTree>
    <p:extLst>
      <p:ext uri="{BB962C8B-B14F-4D97-AF65-F5344CB8AC3E}">
        <p14:creationId xmlns:p14="http://schemas.microsoft.com/office/powerpoint/2010/main" val="2782433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18</a:t>
            </a:fld>
            <a:endParaRPr lang="en-US"/>
          </a:p>
        </p:txBody>
      </p:sp>
    </p:spTree>
    <p:extLst>
      <p:ext uri="{BB962C8B-B14F-4D97-AF65-F5344CB8AC3E}">
        <p14:creationId xmlns:p14="http://schemas.microsoft.com/office/powerpoint/2010/main" val="369117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19</a:t>
            </a:fld>
            <a:endParaRPr lang="en-US"/>
          </a:p>
        </p:txBody>
      </p:sp>
    </p:spTree>
    <p:extLst>
      <p:ext uri="{BB962C8B-B14F-4D97-AF65-F5344CB8AC3E}">
        <p14:creationId xmlns:p14="http://schemas.microsoft.com/office/powerpoint/2010/main" val="2287220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20</a:t>
            </a:fld>
            <a:endParaRPr lang="en-US"/>
          </a:p>
        </p:txBody>
      </p:sp>
    </p:spTree>
    <p:extLst>
      <p:ext uri="{BB962C8B-B14F-4D97-AF65-F5344CB8AC3E}">
        <p14:creationId xmlns:p14="http://schemas.microsoft.com/office/powerpoint/2010/main" val="1153523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effects</a:t>
            </a:r>
          </a:p>
          <a:p>
            <a:r>
              <a:rPr lang="en-US" dirty="0"/>
              <a:t>Differences with western is </a:t>
            </a:r>
            <a:r>
              <a:rPr lang="en-US" dirty="0" err="1"/>
              <a:t>biger</a:t>
            </a:r>
            <a:r>
              <a:rPr lang="en-US" dirty="0"/>
              <a:t> than our batch effect</a:t>
            </a:r>
          </a:p>
        </p:txBody>
      </p:sp>
      <p:sp>
        <p:nvSpPr>
          <p:cNvPr id="4" name="Slide Number Placeholder 3"/>
          <p:cNvSpPr>
            <a:spLocks noGrp="1"/>
          </p:cNvSpPr>
          <p:nvPr>
            <p:ph type="sldNum" sz="quarter" idx="5"/>
          </p:nvPr>
        </p:nvSpPr>
        <p:spPr/>
        <p:txBody>
          <a:bodyPr/>
          <a:lstStyle/>
          <a:p>
            <a:fld id="{1B794AF0-99D8-6641-8B95-4F964E52684A}" type="slidenum">
              <a:rPr lang="en-US" smtClean="0"/>
              <a:t>25</a:t>
            </a:fld>
            <a:endParaRPr lang="en-US"/>
          </a:p>
        </p:txBody>
      </p:sp>
    </p:spTree>
    <p:extLst>
      <p:ext uri="{BB962C8B-B14F-4D97-AF65-F5344CB8AC3E}">
        <p14:creationId xmlns:p14="http://schemas.microsoft.com/office/powerpoint/2010/main" val="284870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7C115A-4E81-FD47-94A6-354FE8CF3C83}" type="datetimeFigureOut">
              <a:rPr lang="en-US" smtClean="0"/>
              <a:t>7/12/21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457917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7/12/21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36312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7/12/21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014741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7/12/21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58518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7C115A-4E81-FD47-94A6-354FE8CF3C83}" type="datetimeFigureOut">
              <a:rPr lang="en-US" smtClean="0"/>
              <a:t>7/12/21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79240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7C115A-4E81-FD47-94A6-354FE8CF3C83}" type="datetimeFigureOut">
              <a:rPr lang="en-US" smtClean="0"/>
              <a:t>7/12/21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560848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7C115A-4E81-FD47-94A6-354FE8CF3C83}" type="datetimeFigureOut">
              <a:rPr lang="en-US" smtClean="0"/>
              <a:t>7/12/21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70150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7C115A-4E81-FD47-94A6-354FE8CF3C83}" type="datetimeFigureOut">
              <a:rPr lang="en-US" smtClean="0"/>
              <a:t>7/12/21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38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7C115A-4E81-FD47-94A6-354FE8CF3C83}" type="datetimeFigureOut">
              <a:rPr lang="en-US" smtClean="0"/>
              <a:t>7/12/21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924376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7/12/21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47248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7/12/21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528140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137C115A-4E81-FD47-94A6-354FE8CF3C83}" type="datetimeFigureOut">
              <a:rPr lang="en-US" smtClean="0"/>
              <a:pPr/>
              <a:t>7/12/21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BF959C8E-A48C-B74C-9B2B-43A108F15A59}" type="slidenum">
              <a:rPr lang="en-US" smtClean="0"/>
              <a:pPr/>
              <a:t>‹#›</a:t>
            </a:fld>
            <a:endParaRPr lang="en-US"/>
          </a:p>
        </p:txBody>
      </p:sp>
    </p:spTree>
    <p:extLst>
      <p:ext uri="{BB962C8B-B14F-4D97-AF65-F5344CB8AC3E}">
        <p14:creationId xmlns:p14="http://schemas.microsoft.com/office/powerpoint/2010/main" val="2032679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046" y="0"/>
            <a:ext cx="9035907" cy="1246495"/>
          </a:xfrm>
          <a:prstGeom prst="rect">
            <a:avLst/>
          </a:prstGeom>
          <a:noFill/>
        </p:spPr>
        <p:txBody>
          <a:bodyPr wrap="square" rtlCol="0">
            <a:spAutoFit/>
          </a:bodyPr>
          <a:lstStyle/>
          <a:p>
            <a:r>
              <a:rPr lang="en-US" sz="1600" b="1" dirty="0"/>
              <a:t>The microbiome of Amerindians living in subsistence economies with different exposure to medicine</a:t>
            </a:r>
          </a:p>
          <a:p>
            <a:endParaRPr lang="en-US" sz="1100" dirty="0"/>
          </a:p>
          <a:p>
            <a:r>
              <a:rPr lang="en-US" sz="1600" dirty="0"/>
              <a:t>Jincheng Wang, Dan Scot Kyle </a:t>
            </a:r>
            <a:r>
              <a:rPr lang="en-US" sz="1600"/>
              <a:t>Bittinger, </a:t>
            </a:r>
            <a:r>
              <a:rPr lang="en-US" sz="1600" dirty="0" err="1"/>
              <a:t>Haipeng</a:t>
            </a:r>
            <a:r>
              <a:rPr lang="en-US" sz="1600" dirty="0"/>
              <a:t> Sun, Oscar </a:t>
            </a:r>
            <a:r>
              <a:rPr lang="en-US" sz="1600" dirty="0" err="1"/>
              <a:t>Noya</a:t>
            </a:r>
            <a:r>
              <a:rPr lang="en-US" sz="1600" dirty="0"/>
              <a:t>, Monica Contreras, Noel Mueller, </a:t>
            </a:r>
            <a:r>
              <a:rPr lang="en-US" sz="1600" dirty="0" err="1"/>
              <a:t>Orlana</a:t>
            </a:r>
            <a:r>
              <a:rPr lang="en-US" sz="1600" dirty="0"/>
              <a:t> Lander, </a:t>
            </a:r>
            <a:r>
              <a:rPr lang="en-US" sz="1600" dirty="0" err="1"/>
              <a:t>Mariapia</a:t>
            </a:r>
            <a:r>
              <a:rPr lang="en-US" sz="1600" dirty="0"/>
              <a:t> </a:t>
            </a:r>
            <a:r>
              <a:rPr lang="en-US" sz="1600" dirty="0" err="1"/>
              <a:t>Bevilaqua</a:t>
            </a:r>
            <a:r>
              <a:rPr lang="en-US" sz="1600" dirty="0"/>
              <a:t>, , Kyle </a:t>
            </a:r>
            <a:r>
              <a:rPr lang="en-US" sz="1600" dirty="0" err="1"/>
              <a:t>Bittinger</a:t>
            </a:r>
            <a:r>
              <a:rPr lang="en-US" sz="1600" dirty="0"/>
              <a:t>, Maria G Dominguez-Bello</a:t>
            </a:r>
          </a:p>
        </p:txBody>
      </p:sp>
      <p:sp>
        <p:nvSpPr>
          <p:cNvPr id="5" name="TextBox 4"/>
          <p:cNvSpPr txBox="1"/>
          <p:nvPr/>
        </p:nvSpPr>
        <p:spPr>
          <a:xfrm>
            <a:off x="54046" y="1576108"/>
            <a:ext cx="8890657" cy="4678204"/>
          </a:xfrm>
          <a:prstGeom prst="rect">
            <a:avLst/>
          </a:prstGeom>
          <a:solidFill>
            <a:schemeClr val="bg2"/>
          </a:solidFill>
        </p:spPr>
        <p:txBody>
          <a:bodyPr wrap="square" rtlCol="0">
            <a:spAutoFit/>
          </a:bodyPr>
          <a:lstStyle/>
          <a:p>
            <a:r>
              <a:rPr lang="en-US" sz="1600" dirty="0"/>
              <a:t>Environmental factors (diet, chemical exposures, infections, human microbiome) are sources of human variation in grown, body morphometry and metabolism. Urbanization changes all of these factors, and is leading to taller and fatter humans, with lower microbiome diversity. To examine how body morphometry and gut microbiomes differ among human populations with similar ethnic background, and lifestyle, but different exposure to antimicrobials and medicines, we characterized body morphometry and fecal bacterial structure and gene content in xxx healthy Amerindian children and adults. Subjects were villagers from 5 jungle communities from Bolivar State in Southern Venezuela, from 2 ethnic groups, </a:t>
            </a:r>
            <a:r>
              <a:rPr lang="en-US" sz="1600" dirty="0" err="1"/>
              <a:t>eith</a:t>
            </a:r>
            <a:r>
              <a:rPr lang="en-US" sz="1600" dirty="0"/>
              <a:t> high or low exposure to medication (mostly antibiotics, </a:t>
            </a:r>
            <a:r>
              <a:rPr lang="en-US" sz="1600" dirty="0" err="1"/>
              <a:t>antiparasites</a:t>
            </a:r>
            <a:r>
              <a:rPr lang="en-US" sz="1600" dirty="0"/>
              <a:t>, analgesic and vaccines)</a:t>
            </a:r>
          </a:p>
          <a:p>
            <a:r>
              <a:rPr lang="en-US" sz="1600" b="1" dirty="0"/>
              <a:t>1- Body morphometry </a:t>
            </a:r>
            <a:r>
              <a:rPr lang="en-US" sz="1600" dirty="0"/>
              <a:t>(HAZ in infants, BMI in adults by gender)</a:t>
            </a:r>
          </a:p>
          <a:p>
            <a:r>
              <a:rPr lang="en-US" sz="1600" b="1" dirty="0"/>
              <a:t>2-Microbiome</a:t>
            </a:r>
            <a:r>
              <a:rPr lang="en-US" sz="1600" dirty="0"/>
              <a:t>:</a:t>
            </a:r>
          </a:p>
          <a:p>
            <a:r>
              <a:rPr lang="en-US" sz="1600" dirty="0"/>
              <a:t>2.1-Functional maturation of the gut microbiome in the first years of life (3? 8?)</a:t>
            </a:r>
          </a:p>
          <a:p>
            <a:r>
              <a:rPr lang="en-US" sz="1600" dirty="0"/>
              <a:t>2.2-Age-associated changes in the genes involved in vitamin biosynthesis and metabolism?</a:t>
            </a:r>
          </a:p>
          <a:p>
            <a:r>
              <a:rPr lang="en-US" sz="1600" dirty="0"/>
              <a:t>2.3-Differences in bacterial assemblages and functional gene repertoires in children and in adults</a:t>
            </a:r>
          </a:p>
          <a:p>
            <a:r>
              <a:rPr lang="en-US" sz="1600" dirty="0"/>
              <a:t>Our results evidence that the use of medicines, which typically initiates transculturation of traditional villagers, initiates the changes in the microbiome and human development associated with urbanization.</a:t>
            </a:r>
          </a:p>
        </p:txBody>
      </p:sp>
    </p:spTree>
    <p:extLst>
      <p:ext uri="{BB962C8B-B14F-4D97-AF65-F5344CB8AC3E}">
        <p14:creationId xmlns:p14="http://schemas.microsoft.com/office/powerpoint/2010/main" val="195088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400110"/>
          </a:xfrm>
          <a:prstGeom prst="rect">
            <a:avLst/>
          </a:prstGeom>
          <a:noFill/>
        </p:spPr>
        <p:txBody>
          <a:bodyPr wrap="square" rtlCol="0">
            <a:spAutoFit/>
          </a:bodyPr>
          <a:lstStyle/>
          <a:p>
            <a:r>
              <a:rPr lang="en-US" sz="1000" b="1" dirty="0"/>
              <a:t>Table S1. Statistics for linear regression models examining effects of exposure, age, and gender on alpha diversities in multiple body sites. </a:t>
            </a:r>
            <a:r>
              <a:rPr lang="en-US" sz="1000" dirty="0"/>
              <a:t>The regression coefficient, p value, and effect size as measured by partial omega2 are presented for significant variables.</a:t>
            </a:r>
          </a:p>
        </p:txBody>
      </p:sp>
      <p:sp>
        <p:nvSpPr>
          <p:cNvPr id="5" name="TextBox 4">
            <a:extLst>
              <a:ext uri="{FF2B5EF4-FFF2-40B4-BE49-F238E27FC236}">
                <a16:creationId xmlns:a16="http://schemas.microsoft.com/office/drawing/2014/main" id="{F2ECE0E3-A195-ED46-AE4E-4AB44FBF1FE2}"/>
              </a:ext>
            </a:extLst>
          </p:cNvPr>
          <p:cNvSpPr txBox="1"/>
          <p:nvPr/>
        </p:nvSpPr>
        <p:spPr>
          <a:xfrm>
            <a:off x="270900" y="5058521"/>
            <a:ext cx="8250767" cy="1615827"/>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Medical exposure consistently has the strongest effects among all factors, across all body sites, in both years for </a:t>
            </a:r>
            <a:r>
              <a:rPr lang="en-US" sz="1100" dirty="0" err="1">
                <a:solidFill>
                  <a:srgbClr val="0000FF"/>
                </a:solidFill>
              </a:rPr>
              <a:t>faith_pd</a:t>
            </a:r>
            <a:r>
              <a:rPr lang="en-US" sz="1100" dirty="0">
                <a:solidFill>
                  <a:srgbClr val="0000FF"/>
                </a:solidFill>
              </a:rPr>
              <a:t> and ASV richness. The effect size for medical exposure for both </a:t>
            </a:r>
            <a:r>
              <a:rPr lang="en-US" sz="1100" dirty="0" err="1">
                <a:solidFill>
                  <a:srgbClr val="0000FF"/>
                </a:solidFill>
              </a:rPr>
              <a:t>faith_pd</a:t>
            </a:r>
            <a:r>
              <a:rPr lang="en-US" sz="1100" dirty="0">
                <a:solidFill>
                  <a:srgbClr val="0000FF"/>
                </a:solidFill>
              </a:rPr>
              <a:t> and ASV generally had medium effects in fecal, oral and nasal microbiome (omega2 in 0.06-0.14) , and large effect in skin microbiome (&gt;0.14)</a:t>
            </a:r>
          </a:p>
          <a:p>
            <a:pPr marL="285750" indent="-285750">
              <a:buFont typeface="Arial" panose="020B0604020202020204" pitchFamily="34" charset="0"/>
              <a:buChar char="•"/>
            </a:pPr>
            <a:r>
              <a:rPr lang="en-US" sz="1100" dirty="0">
                <a:solidFill>
                  <a:srgbClr val="0000FF"/>
                </a:solidFill>
              </a:rPr>
              <a:t>In fecal and oral microbiota, more exposure resulting in less alpha diversity, however, in nasal and skin microbiota, more exposure was associated with higher alpha diversity. In skin, more medical exposure was associated with as much as 149 more ASV.</a:t>
            </a:r>
          </a:p>
          <a:p>
            <a:pPr marL="285750" indent="-285750">
              <a:buFont typeface="Arial" panose="020B0604020202020204" pitchFamily="34" charset="0"/>
              <a:buChar char="•"/>
            </a:pPr>
            <a:r>
              <a:rPr lang="en-US" sz="1100" dirty="0">
                <a:solidFill>
                  <a:srgbClr val="0000FF"/>
                </a:solidFill>
              </a:rPr>
              <a:t>Age had consistently large effect on fecal and nasal microbiota, especially during the younger age.</a:t>
            </a:r>
          </a:p>
          <a:p>
            <a:pPr marL="285750" indent="-285750">
              <a:buFont typeface="Arial" panose="020B0604020202020204" pitchFamily="34" charset="0"/>
              <a:buChar char="•"/>
            </a:pPr>
            <a:r>
              <a:rPr lang="en-US" sz="1100" dirty="0">
                <a:solidFill>
                  <a:srgbClr val="0000FF"/>
                </a:solidFill>
              </a:rPr>
              <a:t>Interestingly, male villagers had consistently higher alpha diversity in hand microbiome than females, although the effects are only small to medium.</a:t>
            </a:r>
          </a:p>
        </p:txBody>
      </p:sp>
      <p:graphicFrame>
        <p:nvGraphicFramePr>
          <p:cNvPr id="3" name="Table 2">
            <a:extLst>
              <a:ext uri="{FF2B5EF4-FFF2-40B4-BE49-F238E27FC236}">
                <a16:creationId xmlns:a16="http://schemas.microsoft.com/office/drawing/2014/main" id="{0F35C295-08D6-4D38-B89E-EED31D18288C}"/>
              </a:ext>
            </a:extLst>
          </p:cNvPr>
          <p:cNvGraphicFramePr>
            <a:graphicFrameLocks noGrp="1"/>
          </p:cNvGraphicFramePr>
          <p:nvPr>
            <p:extLst>
              <p:ext uri="{D42A27DB-BD31-4B8C-83A1-F6EECF244321}">
                <p14:modId xmlns:p14="http://schemas.microsoft.com/office/powerpoint/2010/main" val="2287123953"/>
              </p:ext>
            </p:extLst>
          </p:nvPr>
        </p:nvGraphicFramePr>
        <p:xfrm>
          <a:off x="318491" y="779174"/>
          <a:ext cx="7772066" cy="4190300"/>
        </p:xfrm>
        <a:graphic>
          <a:graphicData uri="http://schemas.openxmlformats.org/drawingml/2006/table">
            <a:tbl>
              <a:tblPr bandRow="1">
                <a:tableStyleId>{5C22544A-7EE6-4342-B048-85BDC9FD1C3A}</a:tableStyleId>
              </a:tblPr>
              <a:tblGrid>
                <a:gridCol w="633803">
                  <a:extLst>
                    <a:ext uri="{9D8B030D-6E8A-4147-A177-3AD203B41FA5}">
                      <a16:colId xmlns:a16="http://schemas.microsoft.com/office/drawing/2014/main" val="1798238681"/>
                    </a:ext>
                  </a:extLst>
                </a:gridCol>
                <a:gridCol w="430603">
                  <a:extLst>
                    <a:ext uri="{9D8B030D-6E8A-4147-A177-3AD203B41FA5}">
                      <a16:colId xmlns:a16="http://schemas.microsoft.com/office/drawing/2014/main" val="415385463"/>
                    </a:ext>
                  </a:extLst>
                </a:gridCol>
                <a:gridCol w="256137">
                  <a:extLst>
                    <a:ext uri="{9D8B030D-6E8A-4147-A177-3AD203B41FA5}">
                      <a16:colId xmlns:a16="http://schemas.microsoft.com/office/drawing/2014/main" val="1158011993"/>
                    </a:ext>
                  </a:extLst>
                </a:gridCol>
                <a:gridCol w="417903">
                  <a:extLst>
                    <a:ext uri="{9D8B030D-6E8A-4147-A177-3AD203B41FA5}">
                      <a16:colId xmlns:a16="http://schemas.microsoft.com/office/drawing/2014/main" val="1129702957"/>
                    </a:ext>
                  </a:extLst>
                </a:gridCol>
                <a:gridCol w="271853">
                  <a:extLst>
                    <a:ext uri="{9D8B030D-6E8A-4147-A177-3AD203B41FA5}">
                      <a16:colId xmlns:a16="http://schemas.microsoft.com/office/drawing/2014/main" val="351378565"/>
                    </a:ext>
                  </a:extLst>
                </a:gridCol>
                <a:gridCol w="919553">
                  <a:extLst>
                    <a:ext uri="{9D8B030D-6E8A-4147-A177-3AD203B41FA5}">
                      <a16:colId xmlns:a16="http://schemas.microsoft.com/office/drawing/2014/main" val="343735540"/>
                    </a:ext>
                  </a:extLst>
                </a:gridCol>
                <a:gridCol w="417903">
                  <a:extLst>
                    <a:ext uri="{9D8B030D-6E8A-4147-A177-3AD203B41FA5}">
                      <a16:colId xmlns:a16="http://schemas.microsoft.com/office/drawing/2014/main" val="2559964857"/>
                    </a:ext>
                  </a:extLst>
                </a:gridCol>
                <a:gridCol w="271853">
                  <a:extLst>
                    <a:ext uri="{9D8B030D-6E8A-4147-A177-3AD203B41FA5}">
                      <a16:colId xmlns:a16="http://schemas.microsoft.com/office/drawing/2014/main" val="3075023537"/>
                    </a:ext>
                  </a:extLst>
                </a:gridCol>
                <a:gridCol w="919553">
                  <a:extLst>
                    <a:ext uri="{9D8B030D-6E8A-4147-A177-3AD203B41FA5}">
                      <a16:colId xmlns:a16="http://schemas.microsoft.com/office/drawing/2014/main" val="3643904832"/>
                    </a:ext>
                  </a:extLst>
                </a:gridCol>
                <a:gridCol w="417903">
                  <a:extLst>
                    <a:ext uri="{9D8B030D-6E8A-4147-A177-3AD203B41FA5}">
                      <a16:colId xmlns:a16="http://schemas.microsoft.com/office/drawing/2014/main" val="2361548042"/>
                    </a:ext>
                  </a:extLst>
                </a:gridCol>
                <a:gridCol w="271853">
                  <a:extLst>
                    <a:ext uri="{9D8B030D-6E8A-4147-A177-3AD203B41FA5}">
                      <a16:colId xmlns:a16="http://schemas.microsoft.com/office/drawing/2014/main" val="2720869184"/>
                    </a:ext>
                  </a:extLst>
                </a:gridCol>
                <a:gridCol w="919553">
                  <a:extLst>
                    <a:ext uri="{9D8B030D-6E8A-4147-A177-3AD203B41FA5}">
                      <a16:colId xmlns:a16="http://schemas.microsoft.com/office/drawing/2014/main" val="2294709659"/>
                    </a:ext>
                  </a:extLst>
                </a:gridCol>
                <a:gridCol w="417903">
                  <a:extLst>
                    <a:ext uri="{9D8B030D-6E8A-4147-A177-3AD203B41FA5}">
                      <a16:colId xmlns:a16="http://schemas.microsoft.com/office/drawing/2014/main" val="2389874372"/>
                    </a:ext>
                  </a:extLst>
                </a:gridCol>
                <a:gridCol w="286140">
                  <a:extLst>
                    <a:ext uri="{9D8B030D-6E8A-4147-A177-3AD203B41FA5}">
                      <a16:colId xmlns:a16="http://schemas.microsoft.com/office/drawing/2014/main" val="156128600"/>
                    </a:ext>
                  </a:extLst>
                </a:gridCol>
                <a:gridCol w="919553">
                  <a:extLst>
                    <a:ext uri="{9D8B030D-6E8A-4147-A177-3AD203B41FA5}">
                      <a16:colId xmlns:a16="http://schemas.microsoft.com/office/drawing/2014/main" val="272118789"/>
                    </a:ext>
                  </a:extLst>
                </a:gridCol>
              </a:tblGrid>
              <a:tr h="50559">
                <a:tc>
                  <a:txBody>
                    <a:bodyPr/>
                    <a:lstStyle/>
                    <a:p>
                      <a:pPr algn="l" fontAlgn="b"/>
                      <a:r>
                        <a:rPr lang="en-US" sz="600" b="1" u="none" strike="noStrike" dirty="0">
                          <a:effectLst/>
                        </a:rPr>
                        <a:t>Variables</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Body_Site</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Year</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gridSpan="3">
                  <a:txBody>
                    <a:bodyPr/>
                    <a:lstStyle/>
                    <a:p>
                      <a:pPr algn="ctr" fontAlgn="b"/>
                      <a:r>
                        <a:rPr lang="en-US" sz="600" b="1" u="none" strike="noStrike">
                          <a:effectLst/>
                        </a:rPr>
                        <a:t>faith_pd</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600" b="1" u="none" strike="noStrike" dirty="0">
                          <a:effectLst/>
                        </a:rPr>
                        <a:t>ASV richness</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600" b="1" u="none" strike="noStrike" dirty="0" err="1">
                          <a:effectLst/>
                        </a:rPr>
                        <a:t>pielou_e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600" b="1" u="none" strike="noStrike" dirty="0" err="1">
                          <a:effectLst/>
                        </a:rPr>
                        <a:t>shannon</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544040757"/>
                  </a:ext>
                </a:extLst>
              </a:tr>
              <a:tr h="181307">
                <a:tc>
                  <a:txBody>
                    <a:bodyPr/>
                    <a:lstStyle/>
                    <a:p>
                      <a:pPr algn="l" fontAlgn="b"/>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Coefficient</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p value</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Coefficient</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p value</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Coefficient</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a:effectLst/>
                        </a:rPr>
                        <a:t>p value</a:t>
                      </a:r>
                      <a:endParaRPr lang="en-US" sz="600" b="1"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b="1" u="none" strike="noStrike" dirty="0">
                          <a:effectLst/>
                        </a:rPr>
                        <a:t>Effect size:</a:t>
                      </a:r>
                    </a:p>
                    <a:p>
                      <a:pPr algn="l" fontAlgn="b"/>
                      <a:r>
                        <a:rPr lang="en-US" sz="600" b="1" u="none" strike="noStrike" dirty="0">
                          <a:effectLst/>
                        </a:rPr>
                        <a:t>Omega2_paritial(95% CI)</a:t>
                      </a:r>
                      <a:endParaRPr lang="en-US" sz="600" b="1"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46675359"/>
                  </a:ext>
                </a:extLst>
              </a:tr>
              <a:tr h="97731">
                <a:tc rowSpan="10">
                  <a:txBody>
                    <a:bodyPr/>
                    <a:lstStyle/>
                    <a:p>
                      <a:pPr algn="l" fontAlgn="b"/>
                      <a:r>
                        <a:rPr lang="en-US" sz="600" u="none" strike="noStrike" dirty="0">
                          <a:effectLst/>
                        </a:rPr>
                        <a:t>Exposure</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-4.37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0.118(0.038, 0.22)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-48.45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0.082(0.017, 0.176)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-0.416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0.053(0.006, 0.137)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212429"/>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-3.51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0.079(0.02, 0.165)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-30.2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0.048(0.006, 0.123)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-0.036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0.046(0.005, 0.121)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-0.44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0.068(0.014, 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8218916"/>
                  </a:ext>
                </a:extLst>
              </a:tr>
              <a:tr h="97731">
                <a:tc vMerge="1">
                  <a:txBody>
                    <a:bodyPr/>
                    <a:lstStyle/>
                    <a:p>
                      <a:pPr algn="l" fontAlgn="b"/>
                      <a:r>
                        <a:rPr lang="en-US" sz="600" u="none" strike="noStrike">
                          <a:effectLst/>
                        </a:rPr>
                        <a:t>Medical Exposure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Mouth</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-2.38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0.063(0.01, 0.147)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-23.33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0.082(0.019, 0.172)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-0.092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0.183(0.088, 0.288)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-0.875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0.204(0.105, 0.309)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72960052"/>
                  </a:ext>
                </a:extLst>
              </a:tr>
              <a:tr h="97731">
                <a:tc vMerge="1">
                  <a:txBody>
                    <a:bodyPr/>
                    <a:lstStyle/>
                    <a:p>
                      <a:pPr algn="l" fontAlgn="b"/>
                      <a:r>
                        <a:rPr lang="en-US" sz="600" u="none" strike="noStrike">
                          <a:effectLst/>
                        </a:rPr>
                        <a:t>Medical Exposure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Mouth</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-2.25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0.062(0.008, 0.151)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-17.56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0.039(0.001, 0.118)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1140065"/>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Nose</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7.5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0.074(0.011, 0.172)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45.54</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0.046(0.002, 0.133)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-0.035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0.011(0, 0.07)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68236354"/>
                  </a:ext>
                </a:extLst>
              </a:tr>
              <a:tr h="97731">
                <a:tc vMerge="1">
                  <a:txBody>
                    <a:bodyPr/>
                    <a:lstStyle/>
                    <a:p>
                      <a:pPr algn="l" fontAlgn="b"/>
                      <a:r>
                        <a:rPr lang="en-US" sz="600" u="none" strike="noStrike">
                          <a:effectLst/>
                        </a:rPr>
                        <a:t>Medical Exposure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4.62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0.011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0.039(0, 0.122)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-0.037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0.015(0, 0.079)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2306589"/>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err="1">
                          <a:effectLst/>
                        </a:rPr>
                        <a:t>Right_Arm</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15.52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0.248(0.142, 0.354)</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103.27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0.176(0.082, 0.28)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0.422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0.063(0.01, 0.148)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27803672"/>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8.41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0.061(0, 0.184)</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55.03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0.076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0.026(0, 0.128)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0.12(0.02, 0.261)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0.599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0.126(0.022, 0.268)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4004629"/>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err="1">
                          <a:effectLst/>
                        </a:rPr>
                        <a:t>Right_Hand</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20.25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0.408(0.297, 0.505)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149.14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0.342(0.23, 0.445)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0.025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0.035(0.001, 0.107)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0.665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0.176(0.082, 0.281)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79659835"/>
                  </a:ext>
                </a:extLst>
              </a:tr>
              <a:tr h="97731">
                <a:tc vMerge="1">
                  <a:txBody>
                    <a:bodyPr/>
                    <a:lstStyle/>
                    <a:p>
                      <a:pPr algn="l" fontAlgn="b"/>
                      <a:r>
                        <a:rPr lang="en-US" sz="600" u="none" strike="noStrike" dirty="0">
                          <a:effectLst/>
                        </a:rPr>
                        <a:t>Medical Exposure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16.52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0.231(0.108, 0.356)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135.03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0.185(0.073, 0.31)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0.666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0.08(0.011, 0.189)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17321431"/>
                  </a:ext>
                </a:extLst>
              </a:tr>
              <a:tr h="97731">
                <a:tc rowSpan="10">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0.041(0.002, 0.121)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12.48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0.046(0.003, 0.128)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3916607"/>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Feces</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1464958"/>
                  </a:ext>
                </a:extLst>
              </a:tr>
              <a:tr h="97731">
                <a:tc vMerge="1">
                  <a:txBody>
                    <a:bodyPr/>
                    <a:lstStyle/>
                    <a:p>
                      <a:pPr algn="l" fontAlgn="b"/>
                      <a:r>
                        <a:rPr lang="en-US" sz="600" u="none" strike="noStrike">
                          <a:effectLst/>
                        </a:rPr>
                        <a:t>Age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0.062(0.01, 0.147)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0.34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0.072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0.014(0, 0.069)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6695593"/>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dirty="0">
                          <a:effectLst/>
                        </a:rPr>
                        <a:t>Mouth</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0.12</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0.177(0.078, 0.287)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0.81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0.098(0.026, 0.198)</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0.02(0, 0.086)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91535069"/>
                  </a:ext>
                </a:extLst>
              </a:tr>
              <a:tr h="97731">
                <a:tc vMerge="1">
                  <a:txBody>
                    <a:bodyPr/>
                    <a:lstStyle/>
                    <a:p>
                      <a:pPr algn="l" fontAlgn="b"/>
                      <a:r>
                        <a:rPr lang="en-US" sz="600" u="none" strike="noStrike">
                          <a:effectLst/>
                        </a:rPr>
                        <a:t>Age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2015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2.06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&lt;0.001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0.08(0.014, 0.18)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15.13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0.075(0.012, 0.173)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0.147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0.052(0.004, 0.141)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90753264"/>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1.35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0.08(0.014, 0.179)</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8.15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0.075(0.012, 0.172)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0.096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0.069(0.01, 0.165)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7771258"/>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88511509"/>
                  </a:ext>
                </a:extLst>
              </a:tr>
              <a:tr h="97731">
                <a:tc vMerge="1">
                  <a:txBody>
                    <a:bodyPr/>
                    <a:lstStyle/>
                    <a:p>
                      <a:pPr algn="l" fontAlgn="b"/>
                      <a:r>
                        <a:rPr lang="en-US" sz="600" u="none" strike="noStrike">
                          <a:effectLst/>
                        </a:rPr>
                        <a:t>Age</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0.037(0, 0.149)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0.02(0, 0.116)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4210132"/>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0.019(0, 0.08)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-0.91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0.066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0.015(0, 0.071)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0.02(0, 0.081)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0.023(0, 0.087)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51310032"/>
                  </a:ext>
                </a:extLst>
              </a:tr>
              <a:tr h="97731">
                <a:tc vMerge="1">
                  <a:txBody>
                    <a:bodyPr/>
                    <a:lstStyle/>
                    <a:p>
                      <a:pPr algn="l" fontAlgn="b"/>
                      <a:r>
                        <a:rPr lang="en-US" sz="600" u="none" strike="noStrike" dirty="0">
                          <a:effectLst/>
                        </a:rPr>
                        <a:t>Age</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0.013(0, 0.081)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-1.33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0.015(0, 0.086)</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-0.003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0.078(0.01, 0.186)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0.044(0, 0.138)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04102908"/>
                  </a:ext>
                </a:extLst>
              </a:tr>
              <a:tr h="97731">
                <a:tc rowSpan="10">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0.043(0.002, 0.123)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-12.61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0.047(0.003, 0.129)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3313026"/>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3183460"/>
                  </a:ext>
                </a:extLst>
              </a:tr>
              <a:tr h="97731">
                <a:tc vMerge="1">
                  <a:txBody>
                    <a:bodyPr/>
                    <a:lstStyle/>
                    <a:p>
                      <a:pPr algn="l" fontAlgn="b"/>
                      <a:r>
                        <a:rPr lang="en-US" sz="600" u="none" strike="noStrike">
                          <a:effectLst/>
                        </a:rPr>
                        <a:t>Age_break</a:t>
                      </a:r>
                      <a:endParaRPr lang="en-US" sz="600" b="0" i="0" u="none" strike="noStrike">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7624168"/>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63897391"/>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0.086(0.017, 0.188)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-16.12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0.083(0.016, 0.184)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dirty="0">
                          <a:effectLst/>
                        </a:rPr>
                        <a:t>-0.155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0.056(0.005, 0.147)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99812094"/>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-1.43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0.086(0.017, 0.187)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-8.88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0.083(0.016, 0.183)</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NA</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0.085(0.017, 0.185)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8662134"/>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62944722"/>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3273053"/>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7769383"/>
                  </a:ext>
                </a:extLst>
              </a:tr>
              <a:tr h="97731">
                <a:tc vMerge="1">
                  <a:txBody>
                    <a:bodyPr/>
                    <a:lstStyle/>
                    <a:p>
                      <a:pPr algn="l" fontAlgn="b"/>
                      <a:r>
                        <a:rPr lang="en-US" sz="600" u="none" strike="noStrike" dirty="0" err="1">
                          <a:effectLst/>
                        </a:rPr>
                        <a:t>Age_break</a:t>
                      </a:r>
                      <a:endParaRPr lang="en-US" sz="600" b="0" i="0" u="none" strike="noStrike" dirty="0">
                        <a:solidFill>
                          <a:srgbClr val="000000"/>
                        </a:solidFill>
                        <a:effectLst/>
                        <a:latin typeface="Calibri" panose="020F0502020204030204" pitchFamily="34" charset="0"/>
                      </a:endParaRPr>
                    </a:p>
                  </a:txBody>
                  <a:tcPr marL="3370" marR="3370" marT="3370" marB="0"/>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0.026(0, 0.109)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2401965"/>
                  </a:ext>
                </a:extLst>
              </a:tr>
              <a:tr h="97731">
                <a:tc rowSpan="10">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2.27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0.033(0, 0.107)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29.09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0.029(0, 0.101)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0.252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0.017(0, 0.078)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03664265"/>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Feces</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84874272"/>
                  </a:ext>
                </a:extLst>
              </a:tr>
              <a:tr h="97731">
                <a:tc vMerge="1">
                  <a:txBody>
                    <a:bodyPr/>
                    <a:lstStyle/>
                    <a:p>
                      <a:pPr algn="l" fontAlgn="b"/>
                      <a:r>
                        <a:rPr lang="en-US" sz="600" u="none" strike="noStrike">
                          <a:effectLst/>
                        </a:rPr>
                        <a:t>Gender</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0.009(0, 0.059)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04040490"/>
                  </a:ext>
                </a:extLst>
              </a:tr>
              <a:tr h="97731">
                <a:tc vMerge="1">
                  <a:txBody>
                    <a:bodyPr/>
                    <a:lstStyle/>
                    <a:p>
                      <a:pPr algn="l" fontAlgn="b"/>
                      <a:r>
                        <a:rPr lang="en-US" sz="600" u="none" strike="noStrike">
                          <a:effectLst/>
                        </a:rPr>
                        <a:t>Gender</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Mouth</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49118830"/>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15416870"/>
                  </a:ext>
                </a:extLst>
              </a:tr>
              <a:tr h="97731">
                <a:tc vMerge="1">
                  <a:txBody>
                    <a:bodyPr/>
                    <a:lstStyle/>
                    <a:p>
                      <a:pPr algn="l" fontAlgn="b"/>
                      <a:r>
                        <a:rPr lang="en-US" sz="600" u="none" strike="noStrike">
                          <a:effectLst/>
                        </a:rPr>
                        <a:t>Gender</a:t>
                      </a:r>
                      <a:endParaRPr lang="en-US" sz="600" b="0" i="0" u="none" strike="noStrike">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Nose</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9641607"/>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-4.92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0.027(0, 0.094)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-42.17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0.03(0, 0.099)</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0.039(0.002, 0.113)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-0.364</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0.047(0.004, 0.125)</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44660620"/>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Right_Arm</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58527474"/>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-6.62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&lt;0.001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0.065(0.011, 0.151)</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-44.57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0.006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0.04(0.002, 0.115)</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-0.252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0.023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0.025(0, 0.091)</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29011406"/>
                  </a:ext>
                </a:extLst>
              </a:tr>
              <a:tr h="97731">
                <a:tc vMerge="1">
                  <a:txBody>
                    <a:bodyPr/>
                    <a:lstStyle/>
                    <a:p>
                      <a:pPr algn="l" fontAlgn="b"/>
                      <a:r>
                        <a:rPr lang="en-US" sz="600" u="none" strike="noStrike" dirty="0">
                          <a:effectLst/>
                        </a:rPr>
                        <a:t>Gender</a:t>
                      </a:r>
                      <a:endParaRPr lang="en-US" sz="600" b="0" i="0" u="none" strike="noStrike" dirty="0">
                        <a:solidFill>
                          <a:srgbClr val="000000"/>
                        </a:solidFill>
                        <a:effectLst/>
                        <a:latin typeface="Calibri" panose="020F0502020204030204" pitchFamily="34" charset="0"/>
                      </a:endParaRPr>
                    </a:p>
                  </a:txBody>
                  <a:tcPr marL="3370" marR="3370" marT="3370" marB="0" anchor="b"/>
                </a:tc>
                <a:tc>
                  <a:txBody>
                    <a:bodyPr/>
                    <a:lstStyle/>
                    <a:p>
                      <a:pPr algn="l" fontAlgn="b"/>
                      <a:r>
                        <a:rPr lang="en-US" sz="600" u="none" strike="noStrike">
                          <a:effectLst/>
                        </a:rPr>
                        <a:t>Right_Hand</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2016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-5.43</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0.023(0, 0.102)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-50.57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0.058</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a:effectLst/>
                        </a:rPr>
                        <a:t>0.022(0, 0.102)</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-0.307</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r" fontAlgn="b"/>
                      <a:r>
                        <a:rPr lang="en-US" sz="600" u="none" strike="noStrike">
                          <a:effectLst/>
                        </a:rPr>
                        <a:t>0.136</a:t>
                      </a:r>
                      <a:endParaRPr lang="en-US" sz="600" b="0" i="0" u="none" strike="noStrike">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fontAlgn="b"/>
                      <a:r>
                        <a:rPr lang="en-US" sz="600" u="none" strike="noStrike" dirty="0">
                          <a:effectLst/>
                        </a:rPr>
                        <a:t>0.011(0, 0.077)</a:t>
                      </a:r>
                      <a:endParaRPr lang="en-US" sz="600" b="0" i="0" u="none" strike="noStrike" dirty="0">
                        <a:solidFill>
                          <a:srgbClr val="000000"/>
                        </a:solidFill>
                        <a:effectLst/>
                        <a:latin typeface="Calibri" panose="020F0502020204030204" pitchFamily="34" charset="0"/>
                      </a:endParaRPr>
                    </a:p>
                  </a:txBody>
                  <a:tcPr marL="3370" marR="3370" marT="3370"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07953437"/>
                  </a:ext>
                </a:extLst>
              </a:tr>
            </a:tbl>
          </a:graphicData>
        </a:graphic>
      </p:graphicFrame>
    </p:spTree>
    <p:extLst>
      <p:ext uri="{BB962C8B-B14F-4D97-AF65-F5344CB8AC3E}">
        <p14:creationId xmlns:p14="http://schemas.microsoft.com/office/powerpoint/2010/main" val="2020089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553998"/>
          </a:xfrm>
          <a:prstGeom prst="rect">
            <a:avLst/>
          </a:prstGeom>
          <a:noFill/>
        </p:spPr>
        <p:txBody>
          <a:bodyPr wrap="square" rtlCol="0">
            <a:spAutoFit/>
          </a:bodyPr>
          <a:lstStyle/>
          <a:p>
            <a:r>
              <a:rPr lang="en-US" sz="1000" b="1" dirty="0"/>
              <a:t>Table S2. Alpha diversity comparing year 2016 to 2015, among different exposure and age groups. </a:t>
            </a:r>
            <a:r>
              <a:rPr lang="en-US" sz="1000" dirty="0"/>
              <a:t>Percent difference comparing 2016 to 2015 and adjusted p value (</a:t>
            </a:r>
            <a:r>
              <a:rPr lang="en-US" sz="1000" dirty="0" err="1"/>
              <a:t>fdr</a:t>
            </a:r>
            <a:r>
              <a:rPr lang="en-US" sz="1000" dirty="0"/>
              <a:t> adjustment) from Wilcoxon test (in parentheses) are shown. Comparison with adjusted p value &lt;=0.1 are highlighted in red. Comparisons in which 2016 had a higher alpha diversity are shaded in blue, and 2016 had a lower alpha diversity are in orange.</a:t>
            </a:r>
          </a:p>
        </p:txBody>
      </p:sp>
      <p:sp>
        <p:nvSpPr>
          <p:cNvPr id="5" name="TextBox 4">
            <a:extLst>
              <a:ext uri="{FF2B5EF4-FFF2-40B4-BE49-F238E27FC236}">
                <a16:creationId xmlns:a16="http://schemas.microsoft.com/office/drawing/2014/main" id="{F2ECE0E3-A195-ED46-AE4E-4AB44FBF1FE2}"/>
              </a:ext>
            </a:extLst>
          </p:cNvPr>
          <p:cNvSpPr txBox="1"/>
          <p:nvPr/>
        </p:nvSpPr>
        <p:spPr>
          <a:xfrm>
            <a:off x="212658" y="4426419"/>
            <a:ext cx="8250767" cy="769441"/>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The differences between years are not significant for most of the comparisons.</a:t>
            </a:r>
          </a:p>
          <a:p>
            <a:pPr marL="285750" indent="-285750">
              <a:buFont typeface="Arial" panose="020B0604020202020204" pitchFamily="34" charset="0"/>
              <a:buChar char="•"/>
            </a:pPr>
            <a:r>
              <a:rPr lang="en-US" sz="1100" dirty="0">
                <a:solidFill>
                  <a:srgbClr val="0000FF"/>
                </a:solidFill>
              </a:rPr>
              <a:t>Fecal microbiome tended to have lower alpha diversity in 2016 for most age groups except infants and toddlers. </a:t>
            </a:r>
          </a:p>
          <a:p>
            <a:pPr marL="285750" indent="-285750">
              <a:buFont typeface="Arial" panose="020B0604020202020204" pitchFamily="34" charset="0"/>
              <a:buChar char="•"/>
            </a:pPr>
            <a:r>
              <a:rPr lang="en-US" sz="1100" dirty="0">
                <a:solidFill>
                  <a:srgbClr val="0000FF"/>
                </a:solidFill>
              </a:rPr>
              <a:t>There appeared to be lower alpha diversity in 2016 in all body sites in most age groups using </a:t>
            </a:r>
            <a:r>
              <a:rPr lang="en-US" sz="1100" dirty="0" err="1">
                <a:solidFill>
                  <a:srgbClr val="0000FF"/>
                </a:solidFill>
              </a:rPr>
              <a:t>faith_pd</a:t>
            </a:r>
            <a:r>
              <a:rPr lang="en-US" sz="1100" dirty="0">
                <a:solidFill>
                  <a:srgbClr val="0000FF"/>
                </a:solidFill>
              </a:rPr>
              <a:t> and ASV richness except infants and toddlers</a:t>
            </a:r>
          </a:p>
        </p:txBody>
      </p:sp>
      <p:graphicFrame>
        <p:nvGraphicFramePr>
          <p:cNvPr id="6" name="Table 5">
            <a:extLst>
              <a:ext uri="{FF2B5EF4-FFF2-40B4-BE49-F238E27FC236}">
                <a16:creationId xmlns:a16="http://schemas.microsoft.com/office/drawing/2014/main" id="{DA05310A-6A28-714A-AE14-CEFA0F2E337E}"/>
              </a:ext>
            </a:extLst>
          </p:cNvPr>
          <p:cNvGraphicFramePr>
            <a:graphicFrameLocks noGrp="1"/>
          </p:cNvGraphicFramePr>
          <p:nvPr>
            <p:extLst>
              <p:ext uri="{D42A27DB-BD31-4B8C-83A1-F6EECF244321}">
                <p14:modId xmlns:p14="http://schemas.microsoft.com/office/powerpoint/2010/main" val="3943635767"/>
              </p:ext>
            </p:extLst>
          </p:nvPr>
        </p:nvGraphicFramePr>
        <p:xfrm>
          <a:off x="292068" y="827558"/>
          <a:ext cx="8229599" cy="3420098"/>
        </p:xfrm>
        <a:graphic>
          <a:graphicData uri="http://schemas.openxmlformats.org/drawingml/2006/table">
            <a:tbl>
              <a:tblPr/>
              <a:tblGrid>
                <a:gridCol w="758533">
                  <a:extLst>
                    <a:ext uri="{9D8B030D-6E8A-4147-A177-3AD203B41FA5}">
                      <a16:colId xmlns:a16="http://schemas.microsoft.com/office/drawing/2014/main" val="1796989631"/>
                    </a:ext>
                  </a:extLst>
                </a:gridCol>
                <a:gridCol w="622386">
                  <a:extLst>
                    <a:ext uri="{9D8B030D-6E8A-4147-A177-3AD203B41FA5}">
                      <a16:colId xmlns:a16="http://schemas.microsoft.com/office/drawing/2014/main" val="115454492"/>
                    </a:ext>
                  </a:extLst>
                </a:gridCol>
                <a:gridCol w="795001">
                  <a:extLst>
                    <a:ext uri="{9D8B030D-6E8A-4147-A177-3AD203B41FA5}">
                      <a16:colId xmlns:a16="http://schemas.microsoft.com/office/drawing/2014/main" val="1502976418"/>
                    </a:ext>
                  </a:extLst>
                </a:gridCol>
                <a:gridCol w="795001">
                  <a:extLst>
                    <a:ext uri="{9D8B030D-6E8A-4147-A177-3AD203B41FA5}">
                      <a16:colId xmlns:a16="http://schemas.microsoft.com/office/drawing/2014/main" val="1348828306"/>
                    </a:ext>
                  </a:extLst>
                </a:gridCol>
                <a:gridCol w="795001">
                  <a:extLst>
                    <a:ext uri="{9D8B030D-6E8A-4147-A177-3AD203B41FA5}">
                      <a16:colId xmlns:a16="http://schemas.microsoft.com/office/drawing/2014/main" val="2899489222"/>
                    </a:ext>
                  </a:extLst>
                </a:gridCol>
                <a:gridCol w="795001">
                  <a:extLst>
                    <a:ext uri="{9D8B030D-6E8A-4147-A177-3AD203B41FA5}">
                      <a16:colId xmlns:a16="http://schemas.microsoft.com/office/drawing/2014/main" val="207781665"/>
                    </a:ext>
                  </a:extLst>
                </a:gridCol>
                <a:gridCol w="926286">
                  <a:extLst>
                    <a:ext uri="{9D8B030D-6E8A-4147-A177-3AD203B41FA5}">
                      <a16:colId xmlns:a16="http://schemas.microsoft.com/office/drawing/2014/main" val="3849619789"/>
                    </a:ext>
                  </a:extLst>
                </a:gridCol>
                <a:gridCol w="926286">
                  <a:extLst>
                    <a:ext uri="{9D8B030D-6E8A-4147-A177-3AD203B41FA5}">
                      <a16:colId xmlns:a16="http://schemas.microsoft.com/office/drawing/2014/main" val="188409616"/>
                    </a:ext>
                  </a:extLst>
                </a:gridCol>
                <a:gridCol w="991928">
                  <a:extLst>
                    <a:ext uri="{9D8B030D-6E8A-4147-A177-3AD203B41FA5}">
                      <a16:colId xmlns:a16="http://schemas.microsoft.com/office/drawing/2014/main" val="4151502674"/>
                    </a:ext>
                  </a:extLst>
                </a:gridCol>
                <a:gridCol w="824176">
                  <a:extLst>
                    <a:ext uri="{9D8B030D-6E8A-4147-A177-3AD203B41FA5}">
                      <a16:colId xmlns:a16="http://schemas.microsoft.com/office/drawing/2014/main" val="3722694417"/>
                    </a:ext>
                  </a:extLst>
                </a:gridCol>
              </a:tblGrid>
              <a:tr h="155459">
                <a:tc rowSpan="2">
                  <a:txBody>
                    <a:bodyPr/>
                    <a:lstStyle/>
                    <a:p>
                      <a:pPr algn="ctr" fontAlgn="b"/>
                      <a:r>
                        <a:rPr lang="en-US" sz="900" b="0" i="0" u="none" strike="noStrike" dirty="0">
                          <a:solidFill>
                            <a:srgbClr val="000000"/>
                          </a:solidFill>
                          <a:effectLst/>
                          <a:latin typeface="Calibri" panose="020F0502020204030204" pitchFamily="34" charset="0"/>
                        </a:rPr>
                        <a:t>Alpha diversity</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rowSpan="2">
                  <a:txBody>
                    <a:bodyPr/>
                    <a:lstStyle/>
                    <a:p>
                      <a:pPr algn="ctr" fontAlgn="b"/>
                      <a:r>
                        <a:rPr lang="en-US" sz="900" b="0" i="0" u="none" strike="noStrike" dirty="0">
                          <a:solidFill>
                            <a:srgbClr val="000000"/>
                          </a:solidFill>
                          <a:effectLst/>
                          <a:latin typeface="Calibri" panose="020F0502020204030204" pitchFamily="34" charset="0"/>
                        </a:rPr>
                        <a:t>Body Site</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gridSpan="4">
                  <a:txBody>
                    <a:bodyPr/>
                    <a:lstStyle/>
                    <a:p>
                      <a:pPr algn="ctr" fontAlgn="b"/>
                      <a:r>
                        <a:rPr lang="en-US" sz="900" b="0" i="0" u="none" strike="noStrike">
                          <a:solidFill>
                            <a:srgbClr val="000000"/>
                          </a:solidFill>
                          <a:effectLst/>
                          <a:latin typeface="Calibri" panose="020F0502020204030204" pitchFamily="34" charset="0"/>
                        </a:rPr>
                        <a:t>Low Exposure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b"/>
                      <a:r>
                        <a:rPr lang="en-US" sz="900" b="0" i="0" u="none" strike="noStrike">
                          <a:solidFill>
                            <a:srgbClr val="000000"/>
                          </a:solidFill>
                          <a:effectLst/>
                          <a:latin typeface="Calibri" panose="020F0502020204030204" pitchFamily="34" charset="0"/>
                        </a:rPr>
                        <a:t>Medium Exposure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27804940"/>
                  </a:ext>
                </a:extLst>
              </a:tr>
              <a:tr h="155459">
                <a:tc vMerge="1">
                  <a:txBody>
                    <a:bodyPr/>
                    <a:lstStyle/>
                    <a:p>
                      <a:pPr algn="l" fontAlgn="b"/>
                      <a:endParaRPr lang="en-US" sz="900" b="0" i="0" u="none" strike="noStrike" dirty="0">
                        <a:solidFill>
                          <a:srgbClr val="000000"/>
                        </a:solidFill>
                        <a:effectLst/>
                        <a:latin typeface="Calibri" panose="020F0502020204030204" pitchFamily="34" charset="0"/>
                      </a:endParaRP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vMerge="1">
                  <a:txBody>
                    <a:bodyPr/>
                    <a:lstStyle/>
                    <a:p>
                      <a:pPr algn="l" fontAlgn="b"/>
                      <a:endParaRPr lang="en-US" sz="900" b="0" i="0" u="none" strike="noStrike" dirty="0">
                        <a:solidFill>
                          <a:srgbClr val="000000"/>
                        </a:solidFill>
                        <a:effectLst/>
                        <a:latin typeface="Calibri" panose="020F0502020204030204" pitchFamily="34" charset="0"/>
                      </a:endParaRP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Age_0-3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Age_3-8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Age_8-18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Adults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Age_0-3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Age_3-8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Age_8-18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Adults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827249"/>
                  </a:ext>
                </a:extLst>
              </a:tr>
              <a:tr h="155459">
                <a:tc rowSpan="5">
                  <a:txBody>
                    <a:bodyPr/>
                    <a:lstStyle/>
                    <a:p>
                      <a:pPr algn="ctr" fontAlgn="t"/>
                      <a:r>
                        <a:rPr lang="en-US" sz="900" b="0" i="0" u="none" strike="noStrike">
                          <a:solidFill>
                            <a:srgbClr val="000000"/>
                          </a:solidFill>
                          <a:effectLst/>
                          <a:latin typeface="Calibri" panose="020F0502020204030204" pitchFamily="34" charset="0"/>
                        </a:rPr>
                        <a:t>faith_pd</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2.78%(1)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-9.28%(0.283)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-17.84%(0.009)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-6.95%(0.182)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5.63%(0.829)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-18.84%(0.182)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-16.5%(0.232)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-1.76%(0.912)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407025757"/>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-6.89%(0.673)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-6.87%(0.595)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-9.19%(0.557)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7.24%(0.595)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-23.85%(0.557)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0.66%(0.673)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15.16%(0.557)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-3.49%(0.62)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252031898"/>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53.95%(0.817)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-17.51%(0.662)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16.66%(0.662)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1.08%(0.817)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100.38%(0.076)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-28.93%(0.817)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-25.28%(0.662)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-4.67%(0.817)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667738572"/>
                  </a:ext>
                </a:extLst>
              </a:tr>
              <a:tr h="155459">
                <a:tc vMerge="1">
                  <a:txBody>
                    <a:bodyPr/>
                    <a:lstStyle/>
                    <a:p>
                      <a:endParaRPr lang="en-US"/>
                    </a:p>
                  </a:txBody>
                  <a:tcPr/>
                </a:tc>
                <a:tc>
                  <a:txBody>
                    <a:bodyPr/>
                    <a:lstStyle/>
                    <a:p>
                      <a:pPr algn="l" fontAlgn="b"/>
                      <a:r>
                        <a:rPr lang="en-US" sz="900" b="0" i="0" u="none" strike="noStrike" dirty="0" err="1">
                          <a:solidFill>
                            <a:srgbClr val="000000"/>
                          </a:solidFill>
                          <a:effectLst/>
                          <a:latin typeface="Calibri" panose="020F0502020204030204" pitchFamily="34" charset="0"/>
                        </a:rPr>
                        <a:t>Right_Arm</a:t>
                      </a:r>
                      <a:endParaRPr lang="en-US" sz="900" b="0" i="0" u="none" strike="noStrike" dirty="0">
                        <a:solidFill>
                          <a:srgbClr val="000000"/>
                        </a:solidFill>
                        <a:effectLst/>
                        <a:latin typeface="Calibri" panose="020F0502020204030204" pitchFamily="34" charset="0"/>
                      </a:endParaRP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-16.05%(0.598)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20.1%(0.17)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-3.24%(0.91)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-4.71%(0.824)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0.94%(0.968)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-21.46%(0.17)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1.31%(0.852)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-16.99%(0.17)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2150689638"/>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-24.3%(0.395)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3.81%(0.718)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-13.15%(0.135)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-4.73%(0.653)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4.68%(0.718)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-26.76%(0.003)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-7.58%(0.718)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-7.92%(0.653)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498360606"/>
                  </a:ext>
                </a:extLst>
              </a:tr>
              <a:tr h="155459">
                <a:tc rowSpan="5">
                  <a:txBody>
                    <a:bodyPr/>
                    <a:lstStyle/>
                    <a:p>
                      <a:pPr algn="ctr" fontAlgn="t"/>
                      <a:r>
                        <a:rPr lang="en-US" sz="900" b="0" i="0" u="none" strike="noStrike">
                          <a:solidFill>
                            <a:srgbClr val="000000"/>
                          </a:solidFill>
                          <a:effectLst/>
                          <a:latin typeface="Calibri" panose="020F0502020204030204" pitchFamily="34" charset="0"/>
                        </a:rPr>
                        <a:t>ASV richness</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5.67%(0.765)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-10.15%(0.61)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-27.3%(0.012)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-16.05%(0.048)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13.01%(0.765)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-29.2%(0.132)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-23.24%(0.212)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-0.71%(0.972)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442191464"/>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-12.55%(0.546)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-7.4%(0.546)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-7.44%(0.546)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10.97%(0.546)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dirty="0">
                          <a:solidFill>
                            <a:srgbClr val="000000"/>
                          </a:solidFill>
                          <a:effectLst/>
                          <a:latin typeface="Calibri" panose="020F0502020204030204" pitchFamily="34" charset="0"/>
                        </a:rPr>
                        <a:t>-19.24%(0.546)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7.09%(0.546)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31.47%(0.546)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4.83%(0.546)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2649183689"/>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94.07%(0.921)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-28.13%(0.541)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11.66%(0.921)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-5.68%(0.921)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169.31%(0.046)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-46%(0.921)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-40.46%(0.541)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-2.58%(0.921)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87584966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Right_Arm</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-9.49%(0.624)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28.08%(0.432)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-8.27%(0.624)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-1.46%(0.624)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10.37%(0.624)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-21.77%(0.432)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3.19%(0.763)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-12.15%(0.592)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3079675614"/>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-17.69%(0.504)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9%(0.784)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-10.57%(0.288)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-5.2%(0.69)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13.23%(0.69)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-25.64%(0.018)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-4.43%(0.784)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-1.12%(0.784)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2776783760"/>
                  </a:ext>
                </a:extLst>
              </a:tr>
              <a:tr h="155459">
                <a:tc rowSpan="5">
                  <a:txBody>
                    <a:bodyPr/>
                    <a:lstStyle/>
                    <a:p>
                      <a:pPr algn="ctr" fontAlgn="t"/>
                      <a:r>
                        <a:rPr lang="en-US" sz="900" b="0" i="0" u="none" strike="noStrike">
                          <a:solidFill>
                            <a:srgbClr val="000000"/>
                          </a:solidFill>
                          <a:effectLst/>
                          <a:latin typeface="Calibri" panose="020F0502020204030204" pitchFamily="34" charset="0"/>
                        </a:rPr>
                        <a:t>pielou_e</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1.29%(0.964)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-2.11%(0.52)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-2.1%(0.706)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0.6%(0.964)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1.21%(0.964)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-9.06%(0.478)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-6.14%(0.52)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0.22%(0.964)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59733995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-3.65%(0.182)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-17.1%(0.008)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-12.06%(0.022)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-5.73%(0.023)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2.24%(0.921)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6.49%(0.461)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18.63%(0.002)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3.15%(0.347)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973120486"/>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10.34%(0.672)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-0.38%(0.874)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5.23%(0.713)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-5.19%(0.381)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3.99%(0.713)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-14.42%(0.713)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-12.87%(0.381)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13.83%(0.381)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2934818610"/>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Right_Arm</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-3%(0.918)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4.29%(0.486)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-1.39%(0.918)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-4.48%(0.486)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4.59%(0.712)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0.19%(0.918)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4.44%(0.486)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3.15%(0.486)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91035577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-0.1%(1)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0.89%(0.912)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-1.49%(0.912)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-4.17%(0.912)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3.21%(0.912)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-3.68%(0.445)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-1.86%(0.912)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-3.82%(1)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111715650"/>
                  </a:ext>
                </a:extLst>
              </a:tr>
              <a:tr h="155459">
                <a:tc rowSpan="5">
                  <a:txBody>
                    <a:bodyPr/>
                    <a:lstStyle/>
                    <a:p>
                      <a:pPr algn="ctr" fontAlgn="t"/>
                      <a:r>
                        <a:rPr lang="en-US" sz="900" b="0" i="0" u="none" strike="noStrike">
                          <a:solidFill>
                            <a:srgbClr val="000000"/>
                          </a:solidFill>
                          <a:effectLst/>
                          <a:latin typeface="Calibri" panose="020F0502020204030204" pitchFamily="34" charset="0"/>
                        </a:rPr>
                        <a:t>shannon</a:t>
                      </a:r>
                    </a:p>
                  </a:txBody>
                  <a:tcPr marL="7287" marR="7287" marT="7287" marB="0">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Feces</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1.76%(0.887)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-4.03%(0.44)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-7.33%(0.121)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-2.57%(0.48)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3.62%(0.887)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-14.48%(0.08)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-10.35%(0.121)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0.33%(0.887)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963644012"/>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Mouth</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-7.34%(0.4)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-19.26%(0.085)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-13.91%(0.104)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-4.42%(0.516)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-2.28%(0.842)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8.14%(0.64)</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27.74%(0.02)</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4.67%(0.516)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1783252516"/>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Nose</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13.75%(0.955)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-7.41%(0.687)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10.35%(0.701)</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-5.58%(0.687)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FF0000"/>
                          </a:solidFill>
                          <a:effectLst/>
                          <a:latin typeface="Calibri" panose="020F0502020204030204" pitchFamily="34" charset="0"/>
                        </a:rPr>
                        <a:t>45.26%(0.076)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-23.42%(0.687)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-20.88%(0.687)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12.57%(0.687)</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3808856007"/>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Right_Arm</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-5.11%(0.693)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8.15%(0.35)</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-4.33%(0.693)</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-5.92%(0.566)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6.18%(0.566)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-4.77%(0.566)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4.5%(0.566)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0.75%(0.969)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extLst>
                  <a:ext uri="{0D108BD9-81ED-4DB2-BD59-A6C34878D82A}">
                    <a16:rowId xmlns:a16="http://schemas.microsoft.com/office/drawing/2014/main" val="1621782451"/>
                  </a:ext>
                </a:extLst>
              </a:tr>
              <a:tr h="155459">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Right_Hand</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-4.37%(0.528)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1.63%(0.528)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000000"/>
                          </a:solidFill>
                          <a:effectLst/>
                          <a:latin typeface="Calibri" panose="020F0502020204030204" pitchFamily="34" charset="0"/>
                        </a:rPr>
                        <a:t>-4.64%(0.528)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-5.95%(0.648)</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5.03%(0.566)</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DDEBF7"/>
                    </a:solidFill>
                  </a:tcPr>
                </a:tc>
                <a:tc>
                  <a:txBody>
                    <a:bodyPr/>
                    <a:lstStyle/>
                    <a:p>
                      <a:pPr algn="r" fontAlgn="b"/>
                      <a:r>
                        <a:rPr lang="en-US" sz="900" b="0" i="0" u="none" strike="noStrike">
                          <a:solidFill>
                            <a:srgbClr val="FF0000"/>
                          </a:solidFill>
                          <a:effectLst/>
                          <a:latin typeface="Calibri" panose="020F0502020204030204" pitchFamily="34" charset="0"/>
                        </a:rPr>
                        <a:t>-8.63%(0.009)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a:solidFill>
                            <a:srgbClr val="000000"/>
                          </a:solidFill>
                          <a:effectLst/>
                          <a:latin typeface="Calibri" panose="020F0502020204030204" pitchFamily="34" charset="0"/>
                        </a:rPr>
                        <a:t>-3.58%(0.919)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tc>
                  <a:txBody>
                    <a:bodyPr/>
                    <a:lstStyle/>
                    <a:p>
                      <a:pPr algn="r" fontAlgn="b"/>
                      <a:r>
                        <a:rPr lang="en-US" sz="900" b="0" i="0" u="none" strike="noStrike" dirty="0">
                          <a:solidFill>
                            <a:srgbClr val="000000"/>
                          </a:solidFill>
                          <a:effectLst/>
                          <a:latin typeface="Calibri" panose="020F0502020204030204" pitchFamily="34" charset="0"/>
                        </a:rPr>
                        <a:t>-4.03%(0.919)</a:t>
                      </a:r>
                    </a:p>
                  </a:txBody>
                  <a:tcPr marL="7287" marR="7287" marT="7287" marB="0" anchor="b">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CE4D6"/>
                    </a:solidFill>
                  </a:tcPr>
                </a:tc>
                <a:extLst>
                  <a:ext uri="{0D108BD9-81ED-4DB2-BD59-A6C34878D82A}">
                    <a16:rowId xmlns:a16="http://schemas.microsoft.com/office/drawing/2014/main" val="4129606193"/>
                  </a:ext>
                </a:extLst>
              </a:tr>
            </a:tbl>
          </a:graphicData>
        </a:graphic>
      </p:graphicFrame>
    </p:spTree>
    <p:extLst>
      <p:ext uri="{BB962C8B-B14F-4D97-AF65-F5344CB8AC3E}">
        <p14:creationId xmlns:p14="http://schemas.microsoft.com/office/powerpoint/2010/main" val="1050836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954107"/>
          </a:xfrm>
          <a:prstGeom prst="rect">
            <a:avLst/>
          </a:prstGeom>
          <a:noFill/>
        </p:spPr>
        <p:txBody>
          <a:bodyPr wrap="square" rtlCol="0">
            <a:spAutoFit/>
          </a:bodyPr>
          <a:lstStyle/>
          <a:p>
            <a:r>
              <a:rPr lang="en-US" sz="800" b="1" dirty="0"/>
              <a:t>Figure S2.  Dissimilarities of child-to-adult microbiota across different ages (left panels) compared with among-adult dissimilarities (right panels in 2015, stratified by exposure level. </a:t>
            </a:r>
            <a:r>
              <a:rPr lang="en-US" sz="800" dirty="0"/>
              <a:t>Each point on the left panels represents the average</a:t>
            </a:r>
            <a:r>
              <a:rPr lang="zh-CN" altLang="en-US" sz="800" dirty="0"/>
              <a:t> </a:t>
            </a:r>
            <a:r>
              <a:rPr lang="en-US" altLang="zh-CN" sz="800" dirty="0"/>
              <a:t>of unweighted </a:t>
            </a:r>
            <a:r>
              <a:rPr lang="en-US" altLang="zh-CN" sz="800" dirty="0" err="1"/>
              <a:t>unifrac</a:t>
            </a:r>
            <a:r>
              <a:rPr lang="en-US" altLang="zh-CN" sz="800" dirty="0"/>
              <a:t> distance between a child and all the adults in the same villages, with mean and 95% confidence interval plotted by exposure level. Kruskal-</a:t>
            </a:r>
            <a:r>
              <a:rPr lang="en-US" altLang="zh-CN" sz="800" dirty="0" err="1"/>
              <a:t>wallis</a:t>
            </a:r>
            <a:r>
              <a:rPr lang="en-US" altLang="zh-CN" sz="800" dirty="0"/>
              <a:t> tests were performed by pooling data from age 0-1, 2-3, 4-5, …, 16-17, to compare (1) child-to-adults dissimilarities between low and medium exposure level (Low to Medium) at each age interval; (2) </a:t>
            </a:r>
            <a:r>
              <a:rPr lang="en-US" sz="800" dirty="0"/>
              <a:t>children-to-adult dissimilarities to among-adult dissimilarities in low exposure villages (Low to Adults) at each age interval; (3) children-to-adult dissimilarities to among-adult dissimilarities in medium exposure villages (Medium to Adults) at each age interval. Multiple correction based on FDR was performed and a corrected p-value lower than 0.1 was deemed as significant and plotted on the graphs. The p-value was colored according to different exposure level with higher mean.</a:t>
            </a:r>
          </a:p>
        </p:txBody>
      </p:sp>
      <p:sp>
        <p:nvSpPr>
          <p:cNvPr id="12" name="TextBox 11">
            <a:extLst>
              <a:ext uri="{FF2B5EF4-FFF2-40B4-BE49-F238E27FC236}">
                <a16:creationId xmlns:a16="http://schemas.microsoft.com/office/drawing/2014/main" id="{CDA0C46B-C110-4D40-BF06-277676EB096C}"/>
              </a:ext>
            </a:extLst>
          </p:cNvPr>
          <p:cNvSpPr txBox="1"/>
          <p:nvPr/>
        </p:nvSpPr>
        <p:spPr>
          <a:xfrm>
            <a:off x="3194544" y="1263420"/>
            <a:ext cx="5564621" cy="1277273"/>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100" dirty="0"/>
              <a:t>A decreasing trend of dissimilarities to adults with increasing age was only observed in the nasal microbiota, not in other body sites.</a:t>
            </a:r>
          </a:p>
          <a:p>
            <a:pPr marL="0" indent="0">
              <a:buNone/>
            </a:pPr>
            <a:endParaRPr lang="en-US" sz="1100" dirty="0"/>
          </a:p>
          <a:p>
            <a:r>
              <a:rPr lang="en-US" sz="1100" dirty="0"/>
              <a:t>The dissimilarities to adults was higher for the medium than for the low exposure villagers in the skin, significant only for the right arm. They remain less adult-like, or immature.</a:t>
            </a:r>
          </a:p>
          <a:p>
            <a:pPr marL="0" indent="0">
              <a:buNone/>
            </a:pPr>
            <a:r>
              <a:rPr lang="en-US" sz="1100" dirty="0"/>
              <a:t> </a:t>
            </a:r>
          </a:p>
        </p:txBody>
      </p:sp>
      <p:pic>
        <p:nvPicPr>
          <p:cNvPr id="6" name="Picture 5">
            <a:extLst>
              <a:ext uri="{FF2B5EF4-FFF2-40B4-BE49-F238E27FC236}">
                <a16:creationId xmlns:a16="http://schemas.microsoft.com/office/drawing/2014/main" id="{F8374693-D951-7E4D-B27D-41E1301449B0}"/>
              </a:ext>
            </a:extLst>
          </p:cNvPr>
          <p:cNvPicPr>
            <a:picLocks noChangeAspect="1"/>
          </p:cNvPicPr>
          <p:nvPr/>
        </p:nvPicPr>
        <p:blipFill>
          <a:blip r:embed="rId2"/>
          <a:stretch>
            <a:fillRect/>
          </a:stretch>
        </p:blipFill>
        <p:spPr>
          <a:xfrm>
            <a:off x="224149" y="1072094"/>
            <a:ext cx="2970395" cy="5667919"/>
          </a:xfrm>
          <a:prstGeom prst="rect">
            <a:avLst/>
          </a:prstGeom>
        </p:spPr>
      </p:pic>
    </p:spTree>
    <p:extLst>
      <p:ext uri="{BB962C8B-B14F-4D97-AF65-F5344CB8AC3E}">
        <p14:creationId xmlns:p14="http://schemas.microsoft.com/office/powerpoint/2010/main" val="8777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461665"/>
          </a:xfrm>
          <a:prstGeom prst="rect">
            <a:avLst/>
          </a:prstGeom>
          <a:noFill/>
        </p:spPr>
        <p:txBody>
          <a:bodyPr wrap="square" rtlCol="0">
            <a:spAutoFit/>
          </a:bodyPr>
          <a:lstStyle/>
          <a:p>
            <a:r>
              <a:rPr lang="en-US" sz="800" b="1" dirty="0"/>
              <a:t>Figure 2 Beta diversity differences in 16S microbial communities in villages with low and high medical exposure in 2015 measured by unweighted </a:t>
            </a:r>
            <a:r>
              <a:rPr lang="en-US" sz="800" b="1" dirty="0" err="1"/>
              <a:t>unifrac</a:t>
            </a:r>
            <a:r>
              <a:rPr lang="en-US" sz="800" b="1" dirty="0"/>
              <a:t> distance. (A) Feces, (B) Mouth, (C) Nose, (D) Right Arm, (E) Right Hand. </a:t>
            </a:r>
            <a:r>
              <a:rPr lang="en-US" sz="800" dirty="0"/>
              <a:t>In the top left window of each panel, Adonis p-value, and R2 on the marginal effect of medical exposure levels and gender,  p-value of the Permutation tests on beta dispersion. Further statistics were presented in table </a:t>
            </a:r>
            <a:r>
              <a:rPr lang="en-US" sz="800" dirty="0" err="1"/>
              <a:t>Sx</a:t>
            </a:r>
            <a:r>
              <a:rPr lang="en-US" sz="800" dirty="0"/>
              <a:t>. </a:t>
            </a:r>
            <a:endParaRPr lang="en-US" sz="800" b="1" dirty="0">
              <a:solidFill>
                <a:srgbClr val="FF0000"/>
              </a:solidFill>
            </a:endParaRPr>
          </a:p>
        </p:txBody>
      </p:sp>
      <p:sp>
        <p:nvSpPr>
          <p:cNvPr id="2" name="Rectangle 1">
            <a:extLst>
              <a:ext uri="{FF2B5EF4-FFF2-40B4-BE49-F238E27FC236}">
                <a16:creationId xmlns:a16="http://schemas.microsoft.com/office/drawing/2014/main" id="{28C34452-6599-A64C-B073-A7069BEF8115}"/>
              </a:ext>
            </a:extLst>
          </p:cNvPr>
          <p:cNvSpPr/>
          <p:nvPr/>
        </p:nvSpPr>
        <p:spPr>
          <a:xfrm>
            <a:off x="220980" y="5295078"/>
            <a:ext cx="7207460" cy="784830"/>
          </a:xfrm>
          <a:prstGeom prst="rect">
            <a:avLst/>
          </a:prstGeom>
        </p:spPr>
        <p:txBody>
          <a:bodyPr wrap="square">
            <a:spAutoFit/>
          </a:bodyPr>
          <a:lstStyle/>
          <a:p>
            <a:pPr marL="285750" indent="-285750">
              <a:buFont typeface="Arial" panose="020B0604020202020204" pitchFamily="34" charset="0"/>
              <a:buChar char="•"/>
            </a:pPr>
            <a:r>
              <a:rPr lang="en-US" sz="900" dirty="0">
                <a:solidFill>
                  <a:srgbClr val="0000FF"/>
                </a:solidFill>
              </a:rPr>
              <a:t>Medical exposure consistently affects microbiota structure in nearly all ages and at all sites. </a:t>
            </a:r>
          </a:p>
          <a:p>
            <a:pPr marL="285750" indent="-285750">
              <a:buFont typeface="Arial" panose="020B0604020202020204" pitchFamily="34" charset="0"/>
              <a:buChar char="•"/>
            </a:pPr>
            <a:r>
              <a:rPr lang="en-US" sz="900" dirty="0">
                <a:solidFill>
                  <a:srgbClr val="0000FF"/>
                </a:solidFill>
              </a:rPr>
              <a:t>Data variation does not explain these exposure segregation (Permutation tests on beta dispersion showed not significant differences). </a:t>
            </a:r>
            <a:r>
              <a:rPr lang="en-US" sz="900" dirty="0">
                <a:solidFill>
                  <a:srgbClr val="FF0000"/>
                </a:solidFill>
              </a:rPr>
              <a:t> </a:t>
            </a:r>
            <a:endParaRPr lang="en-US" sz="900" dirty="0">
              <a:solidFill>
                <a:srgbClr val="0000FF"/>
              </a:solidFill>
            </a:endParaRPr>
          </a:p>
          <a:p>
            <a:pPr marL="285750" indent="-285750">
              <a:buFont typeface="Arial" panose="020B0604020202020204" pitchFamily="34" charset="0"/>
              <a:buChar char="•"/>
            </a:pPr>
            <a:r>
              <a:rPr lang="en-US" sz="900" dirty="0">
                <a:solidFill>
                  <a:srgbClr val="0000FF"/>
                </a:solidFill>
              </a:rPr>
              <a:t>The effect of medical exposure was stronger in children than in adults, as indicated by the Adonis tests R2 values which are higher in children (higher effect sizes of urban exposure are higher in children).</a:t>
            </a:r>
          </a:p>
        </p:txBody>
      </p:sp>
      <p:sp>
        <p:nvSpPr>
          <p:cNvPr id="8" name="TextBox 7">
            <a:extLst>
              <a:ext uri="{FF2B5EF4-FFF2-40B4-BE49-F238E27FC236}">
                <a16:creationId xmlns:a16="http://schemas.microsoft.com/office/drawing/2014/main" id="{78925A17-E2D3-3341-BEE1-0594B65873CB}"/>
              </a:ext>
            </a:extLst>
          </p:cNvPr>
          <p:cNvSpPr txBox="1"/>
          <p:nvPr/>
        </p:nvSpPr>
        <p:spPr>
          <a:xfrm>
            <a:off x="149841" y="641658"/>
            <a:ext cx="851515" cy="276999"/>
          </a:xfrm>
          <a:prstGeom prst="rect">
            <a:avLst/>
          </a:prstGeom>
          <a:noFill/>
        </p:spPr>
        <p:txBody>
          <a:bodyPr wrap="none" rtlCol="0">
            <a:spAutoFit/>
          </a:bodyPr>
          <a:lstStyle/>
          <a:p>
            <a:r>
              <a:rPr lang="en-US" sz="1200" dirty="0"/>
              <a:t>(A) Feces</a:t>
            </a:r>
          </a:p>
        </p:txBody>
      </p:sp>
      <p:sp>
        <p:nvSpPr>
          <p:cNvPr id="11" name="TextBox 10">
            <a:extLst>
              <a:ext uri="{FF2B5EF4-FFF2-40B4-BE49-F238E27FC236}">
                <a16:creationId xmlns:a16="http://schemas.microsoft.com/office/drawing/2014/main" id="{0F520920-2CC1-F14E-A35A-EA6A8FFF8993}"/>
              </a:ext>
            </a:extLst>
          </p:cNvPr>
          <p:cNvSpPr txBox="1"/>
          <p:nvPr/>
        </p:nvSpPr>
        <p:spPr>
          <a:xfrm>
            <a:off x="149841" y="2938511"/>
            <a:ext cx="859531" cy="276999"/>
          </a:xfrm>
          <a:prstGeom prst="rect">
            <a:avLst/>
          </a:prstGeom>
          <a:noFill/>
        </p:spPr>
        <p:txBody>
          <a:bodyPr wrap="none" rtlCol="0">
            <a:spAutoFit/>
          </a:bodyPr>
          <a:lstStyle/>
          <a:p>
            <a:r>
              <a:rPr lang="en-US" sz="1200" dirty="0"/>
              <a:t>(B) Mouth</a:t>
            </a:r>
          </a:p>
        </p:txBody>
      </p:sp>
      <p:pic>
        <p:nvPicPr>
          <p:cNvPr id="16" name="Picture 15" descr="A close up of a map&#10;&#10;Description automatically generated">
            <a:extLst>
              <a:ext uri="{FF2B5EF4-FFF2-40B4-BE49-F238E27FC236}">
                <a16:creationId xmlns:a16="http://schemas.microsoft.com/office/drawing/2014/main" id="{B8C06E08-DC02-4D8B-898A-A50EE3097E90}"/>
              </a:ext>
            </a:extLst>
          </p:cNvPr>
          <p:cNvPicPr>
            <a:picLocks noChangeAspect="1"/>
          </p:cNvPicPr>
          <p:nvPr/>
        </p:nvPicPr>
        <p:blipFill rotWithShape="1">
          <a:blip r:embed="rId2"/>
          <a:srcRect t="13870" r="7006"/>
          <a:stretch/>
        </p:blipFill>
        <p:spPr>
          <a:xfrm>
            <a:off x="220980" y="3215510"/>
            <a:ext cx="7327112" cy="2137522"/>
          </a:xfrm>
          <a:prstGeom prst="rect">
            <a:avLst/>
          </a:prstGeom>
        </p:spPr>
      </p:pic>
      <p:pic>
        <p:nvPicPr>
          <p:cNvPr id="18" name="Picture 17" descr="A close up of a map&#10;&#10;Description automatically generated">
            <a:extLst>
              <a:ext uri="{FF2B5EF4-FFF2-40B4-BE49-F238E27FC236}">
                <a16:creationId xmlns:a16="http://schemas.microsoft.com/office/drawing/2014/main" id="{81AB5956-5530-4D7C-B715-2A23E6343E3D}"/>
              </a:ext>
            </a:extLst>
          </p:cNvPr>
          <p:cNvPicPr>
            <a:picLocks noChangeAspect="1"/>
          </p:cNvPicPr>
          <p:nvPr/>
        </p:nvPicPr>
        <p:blipFill rotWithShape="1">
          <a:blip r:embed="rId3"/>
          <a:srcRect t="15146" r="6833" b="2574"/>
          <a:stretch/>
        </p:blipFill>
        <p:spPr>
          <a:xfrm>
            <a:off x="220980" y="939731"/>
            <a:ext cx="7327112" cy="2038222"/>
          </a:xfrm>
          <a:prstGeom prst="rect">
            <a:avLst/>
          </a:prstGeom>
        </p:spPr>
      </p:pic>
      <p:pic>
        <p:nvPicPr>
          <p:cNvPr id="26" name="Picture 25">
            <a:extLst>
              <a:ext uri="{FF2B5EF4-FFF2-40B4-BE49-F238E27FC236}">
                <a16:creationId xmlns:a16="http://schemas.microsoft.com/office/drawing/2014/main" id="{56101346-652B-479F-AF42-A6A146A948C4}"/>
              </a:ext>
            </a:extLst>
          </p:cNvPr>
          <p:cNvPicPr>
            <a:picLocks noChangeAspect="1"/>
          </p:cNvPicPr>
          <p:nvPr/>
        </p:nvPicPr>
        <p:blipFill>
          <a:blip r:embed="rId4"/>
          <a:stretch>
            <a:fillRect/>
          </a:stretch>
        </p:blipFill>
        <p:spPr>
          <a:xfrm>
            <a:off x="7619231" y="3831097"/>
            <a:ext cx="704850" cy="1323975"/>
          </a:xfrm>
          <a:prstGeom prst="rect">
            <a:avLst/>
          </a:prstGeom>
        </p:spPr>
      </p:pic>
    </p:spTree>
    <p:extLst>
      <p:ext uri="{BB962C8B-B14F-4D97-AF65-F5344CB8AC3E}">
        <p14:creationId xmlns:p14="http://schemas.microsoft.com/office/powerpoint/2010/main" val="772605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8925A17-E2D3-3341-BEE1-0594B65873CB}"/>
              </a:ext>
            </a:extLst>
          </p:cNvPr>
          <p:cNvSpPr txBox="1"/>
          <p:nvPr/>
        </p:nvSpPr>
        <p:spPr>
          <a:xfrm>
            <a:off x="121560" y="0"/>
            <a:ext cx="798617" cy="276999"/>
          </a:xfrm>
          <a:prstGeom prst="rect">
            <a:avLst/>
          </a:prstGeom>
          <a:noFill/>
        </p:spPr>
        <p:txBody>
          <a:bodyPr wrap="none" rtlCol="0">
            <a:spAutoFit/>
          </a:bodyPr>
          <a:lstStyle/>
          <a:p>
            <a:r>
              <a:rPr lang="en-US" sz="1200" dirty="0"/>
              <a:t>(C) Nose</a:t>
            </a:r>
          </a:p>
        </p:txBody>
      </p:sp>
      <p:pic>
        <p:nvPicPr>
          <p:cNvPr id="10" name="Picture 9" descr="A close up of a map&#10;&#10;Description automatically generated">
            <a:extLst>
              <a:ext uri="{FF2B5EF4-FFF2-40B4-BE49-F238E27FC236}">
                <a16:creationId xmlns:a16="http://schemas.microsoft.com/office/drawing/2014/main" id="{EEC38CEA-A834-47D2-85B1-36B6A0C335CB}"/>
              </a:ext>
            </a:extLst>
          </p:cNvPr>
          <p:cNvPicPr>
            <a:picLocks noChangeAspect="1"/>
          </p:cNvPicPr>
          <p:nvPr/>
        </p:nvPicPr>
        <p:blipFill rotWithShape="1">
          <a:blip r:embed="rId3"/>
          <a:srcRect t="13346" r="7084" b="2183"/>
          <a:stretch/>
        </p:blipFill>
        <p:spPr>
          <a:xfrm>
            <a:off x="253782" y="234864"/>
            <a:ext cx="6534581" cy="1879548"/>
          </a:xfrm>
          <a:prstGeom prst="rect">
            <a:avLst/>
          </a:prstGeom>
        </p:spPr>
      </p:pic>
      <p:pic>
        <p:nvPicPr>
          <p:cNvPr id="11" name="Picture 10" descr="A close up of a map&#10;&#10;Description automatically generated">
            <a:extLst>
              <a:ext uri="{FF2B5EF4-FFF2-40B4-BE49-F238E27FC236}">
                <a16:creationId xmlns:a16="http://schemas.microsoft.com/office/drawing/2014/main" id="{B583CD30-D6CA-47F8-AAFE-ABE05DC806D5}"/>
              </a:ext>
            </a:extLst>
          </p:cNvPr>
          <p:cNvPicPr>
            <a:picLocks noChangeAspect="1"/>
          </p:cNvPicPr>
          <p:nvPr/>
        </p:nvPicPr>
        <p:blipFill rotWithShape="1">
          <a:blip r:embed="rId4"/>
          <a:srcRect t="14012" r="7094" b="1967"/>
          <a:stretch/>
        </p:blipFill>
        <p:spPr>
          <a:xfrm>
            <a:off x="196231" y="4325520"/>
            <a:ext cx="6592131" cy="1886216"/>
          </a:xfrm>
          <a:prstGeom prst="rect">
            <a:avLst/>
          </a:prstGeom>
        </p:spPr>
      </p:pic>
      <p:pic>
        <p:nvPicPr>
          <p:cNvPr id="14" name="Picture 13" descr="A close up of a map&#10;&#10;Description automatically generated">
            <a:extLst>
              <a:ext uri="{FF2B5EF4-FFF2-40B4-BE49-F238E27FC236}">
                <a16:creationId xmlns:a16="http://schemas.microsoft.com/office/drawing/2014/main" id="{3166177B-2E3D-402D-9E7D-BE9080E4E790}"/>
              </a:ext>
            </a:extLst>
          </p:cNvPr>
          <p:cNvPicPr>
            <a:picLocks noChangeAspect="1"/>
          </p:cNvPicPr>
          <p:nvPr/>
        </p:nvPicPr>
        <p:blipFill rotWithShape="1">
          <a:blip r:embed="rId5"/>
          <a:srcRect t="13943" r="7084"/>
          <a:stretch/>
        </p:blipFill>
        <p:spPr>
          <a:xfrm>
            <a:off x="253781" y="2208213"/>
            <a:ext cx="6534581" cy="1914856"/>
          </a:xfrm>
          <a:prstGeom prst="rect">
            <a:avLst/>
          </a:prstGeom>
        </p:spPr>
      </p:pic>
      <p:sp>
        <p:nvSpPr>
          <p:cNvPr id="13" name="TextBox 12">
            <a:extLst>
              <a:ext uri="{FF2B5EF4-FFF2-40B4-BE49-F238E27FC236}">
                <a16:creationId xmlns:a16="http://schemas.microsoft.com/office/drawing/2014/main" id="{541B4949-F568-7349-8DB9-E1B5A8C308B8}"/>
              </a:ext>
            </a:extLst>
          </p:cNvPr>
          <p:cNvSpPr txBox="1"/>
          <p:nvPr/>
        </p:nvSpPr>
        <p:spPr>
          <a:xfrm>
            <a:off x="128284" y="2005761"/>
            <a:ext cx="1115562" cy="276999"/>
          </a:xfrm>
          <a:prstGeom prst="rect">
            <a:avLst/>
          </a:prstGeom>
          <a:noFill/>
        </p:spPr>
        <p:txBody>
          <a:bodyPr wrap="none" rtlCol="0">
            <a:spAutoFit/>
          </a:bodyPr>
          <a:lstStyle/>
          <a:p>
            <a:r>
              <a:rPr lang="en-US" sz="1200" dirty="0"/>
              <a:t>(D) Right Arm</a:t>
            </a:r>
          </a:p>
        </p:txBody>
      </p:sp>
      <p:sp>
        <p:nvSpPr>
          <p:cNvPr id="12" name="TextBox 11">
            <a:extLst>
              <a:ext uri="{FF2B5EF4-FFF2-40B4-BE49-F238E27FC236}">
                <a16:creationId xmlns:a16="http://schemas.microsoft.com/office/drawing/2014/main" id="{42163070-98AD-9A40-843A-4B5A5582BAB3}"/>
              </a:ext>
            </a:extLst>
          </p:cNvPr>
          <p:cNvSpPr txBox="1"/>
          <p:nvPr/>
        </p:nvSpPr>
        <p:spPr>
          <a:xfrm>
            <a:off x="121560" y="4048521"/>
            <a:ext cx="1199367" cy="276999"/>
          </a:xfrm>
          <a:prstGeom prst="rect">
            <a:avLst/>
          </a:prstGeom>
          <a:noFill/>
        </p:spPr>
        <p:txBody>
          <a:bodyPr wrap="none" rtlCol="0">
            <a:spAutoFit/>
          </a:bodyPr>
          <a:lstStyle/>
          <a:p>
            <a:r>
              <a:rPr lang="en-US" sz="1200" dirty="0"/>
              <a:t>(E) Right Hand</a:t>
            </a:r>
          </a:p>
        </p:txBody>
      </p:sp>
    </p:spTree>
    <p:extLst>
      <p:ext uri="{BB962C8B-B14F-4D97-AF65-F5344CB8AC3E}">
        <p14:creationId xmlns:p14="http://schemas.microsoft.com/office/powerpoint/2010/main" val="42689218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4354DD-D3C1-934E-A0FB-2146EA704410}"/>
              </a:ext>
            </a:extLst>
          </p:cNvPr>
          <p:cNvSpPr txBox="1"/>
          <p:nvPr/>
        </p:nvSpPr>
        <p:spPr>
          <a:xfrm>
            <a:off x="313833" y="320097"/>
            <a:ext cx="8367252" cy="430887"/>
          </a:xfrm>
          <a:prstGeom prst="rect">
            <a:avLst/>
          </a:prstGeom>
          <a:noFill/>
        </p:spPr>
        <p:txBody>
          <a:bodyPr wrap="square" rtlCol="0">
            <a:spAutoFit/>
          </a:bodyPr>
          <a:lstStyle/>
          <a:p>
            <a:r>
              <a:rPr lang="en-US" sz="1100" b="1" dirty="0"/>
              <a:t>Table S2. Statistics for </a:t>
            </a:r>
            <a:r>
              <a:rPr lang="en-US" sz="1100" b="1" dirty="0" err="1"/>
              <a:t>permanova</a:t>
            </a:r>
            <a:r>
              <a:rPr lang="en-US" sz="1100" b="1" dirty="0"/>
              <a:t> test on marginal effect of urban and gender in separate age groups or across all age in each body sites in 2015. </a:t>
            </a:r>
            <a:r>
              <a:rPr lang="en-US" sz="1100" dirty="0"/>
              <a:t>adonis2 function from vegan package was used to generate the statistics. P-value &lt;0.05 was highlighted. </a:t>
            </a:r>
          </a:p>
        </p:txBody>
      </p:sp>
      <p:sp>
        <p:nvSpPr>
          <p:cNvPr id="4" name="TextBox 3">
            <a:extLst>
              <a:ext uri="{FF2B5EF4-FFF2-40B4-BE49-F238E27FC236}">
                <a16:creationId xmlns:a16="http://schemas.microsoft.com/office/drawing/2014/main" id="{64588CF3-3847-4CC4-8201-6E12C97ABFDF}"/>
              </a:ext>
            </a:extLst>
          </p:cNvPr>
          <p:cNvSpPr txBox="1"/>
          <p:nvPr/>
        </p:nvSpPr>
        <p:spPr>
          <a:xfrm>
            <a:off x="313833" y="4654163"/>
            <a:ext cx="7188934" cy="83099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200" dirty="0"/>
              <a:t>Medical exposure is consistently significant in all age groups in all body sites.</a:t>
            </a:r>
          </a:p>
          <a:p>
            <a:r>
              <a:rPr lang="en-US" sz="1200" dirty="0"/>
              <a:t>The effect size medical exposure, was stronger than that age, and gender in all body sites except in nose. The effect sizes of age in nasal communities is larger than that of medical exposure.</a:t>
            </a:r>
          </a:p>
          <a:p>
            <a:endParaRPr lang="en-US" sz="1200" dirty="0"/>
          </a:p>
        </p:txBody>
      </p:sp>
      <p:graphicFrame>
        <p:nvGraphicFramePr>
          <p:cNvPr id="8" name="Table 7">
            <a:extLst>
              <a:ext uri="{FF2B5EF4-FFF2-40B4-BE49-F238E27FC236}">
                <a16:creationId xmlns:a16="http://schemas.microsoft.com/office/drawing/2014/main" id="{9CC0054D-B1B8-4C49-B978-04B17D59BD92}"/>
              </a:ext>
            </a:extLst>
          </p:cNvPr>
          <p:cNvGraphicFramePr>
            <a:graphicFrameLocks noGrp="1"/>
          </p:cNvGraphicFramePr>
          <p:nvPr>
            <p:extLst>
              <p:ext uri="{D42A27DB-BD31-4B8C-83A1-F6EECF244321}">
                <p14:modId xmlns:p14="http://schemas.microsoft.com/office/powerpoint/2010/main" val="1948050982"/>
              </p:ext>
            </p:extLst>
          </p:nvPr>
        </p:nvGraphicFramePr>
        <p:xfrm>
          <a:off x="381424" y="809767"/>
          <a:ext cx="7420803" cy="3594100"/>
        </p:xfrm>
        <a:graphic>
          <a:graphicData uri="http://schemas.openxmlformats.org/drawingml/2006/table">
            <a:tbl>
              <a:tblPr/>
              <a:tblGrid>
                <a:gridCol w="756539">
                  <a:extLst>
                    <a:ext uri="{9D8B030D-6E8A-4147-A177-3AD203B41FA5}">
                      <a16:colId xmlns:a16="http://schemas.microsoft.com/office/drawing/2014/main" val="1010044728"/>
                    </a:ext>
                  </a:extLst>
                </a:gridCol>
                <a:gridCol w="623189">
                  <a:extLst>
                    <a:ext uri="{9D8B030D-6E8A-4147-A177-3AD203B41FA5}">
                      <a16:colId xmlns:a16="http://schemas.microsoft.com/office/drawing/2014/main" val="1476560230"/>
                    </a:ext>
                  </a:extLst>
                </a:gridCol>
                <a:gridCol w="377127">
                  <a:extLst>
                    <a:ext uri="{9D8B030D-6E8A-4147-A177-3AD203B41FA5}">
                      <a16:colId xmlns:a16="http://schemas.microsoft.com/office/drawing/2014/main" val="4012867401"/>
                    </a:ext>
                  </a:extLst>
                </a:gridCol>
                <a:gridCol w="334264">
                  <a:extLst>
                    <a:ext uri="{9D8B030D-6E8A-4147-A177-3AD203B41FA5}">
                      <a16:colId xmlns:a16="http://schemas.microsoft.com/office/drawing/2014/main" val="1275353602"/>
                    </a:ext>
                  </a:extLst>
                </a:gridCol>
                <a:gridCol w="454914">
                  <a:extLst>
                    <a:ext uri="{9D8B030D-6E8A-4147-A177-3AD203B41FA5}">
                      <a16:colId xmlns:a16="http://schemas.microsoft.com/office/drawing/2014/main" val="1860447063"/>
                    </a:ext>
                  </a:extLst>
                </a:gridCol>
                <a:gridCol w="446977">
                  <a:extLst>
                    <a:ext uri="{9D8B030D-6E8A-4147-A177-3AD203B41FA5}">
                      <a16:colId xmlns:a16="http://schemas.microsoft.com/office/drawing/2014/main" val="3999990698"/>
                    </a:ext>
                  </a:extLst>
                </a:gridCol>
                <a:gridCol w="334264">
                  <a:extLst>
                    <a:ext uri="{9D8B030D-6E8A-4147-A177-3AD203B41FA5}">
                      <a16:colId xmlns:a16="http://schemas.microsoft.com/office/drawing/2014/main" val="1868827906"/>
                    </a:ext>
                  </a:extLst>
                </a:gridCol>
                <a:gridCol w="454914">
                  <a:extLst>
                    <a:ext uri="{9D8B030D-6E8A-4147-A177-3AD203B41FA5}">
                      <a16:colId xmlns:a16="http://schemas.microsoft.com/office/drawing/2014/main" val="321968344"/>
                    </a:ext>
                  </a:extLst>
                </a:gridCol>
                <a:gridCol w="377127">
                  <a:extLst>
                    <a:ext uri="{9D8B030D-6E8A-4147-A177-3AD203B41FA5}">
                      <a16:colId xmlns:a16="http://schemas.microsoft.com/office/drawing/2014/main" val="4065522319"/>
                    </a:ext>
                  </a:extLst>
                </a:gridCol>
                <a:gridCol w="334264">
                  <a:extLst>
                    <a:ext uri="{9D8B030D-6E8A-4147-A177-3AD203B41FA5}">
                      <a16:colId xmlns:a16="http://schemas.microsoft.com/office/drawing/2014/main" val="3761866587"/>
                    </a:ext>
                  </a:extLst>
                </a:gridCol>
                <a:gridCol w="454914">
                  <a:extLst>
                    <a:ext uri="{9D8B030D-6E8A-4147-A177-3AD203B41FA5}">
                      <a16:colId xmlns:a16="http://schemas.microsoft.com/office/drawing/2014/main" val="2604309408"/>
                    </a:ext>
                  </a:extLst>
                </a:gridCol>
                <a:gridCol w="446977">
                  <a:extLst>
                    <a:ext uri="{9D8B030D-6E8A-4147-A177-3AD203B41FA5}">
                      <a16:colId xmlns:a16="http://schemas.microsoft.com/office/drawing/2014/main" val="3076071595"/>
                    </a:ext>
                  </a:extLst>
                </a:gridCol>
                <a:gridCol w="334264">
                  <a:extLst>
                    <a:ext uri="{9D8B030D-6E8A-4147-A177-3AD203B41FA5}">
                      <a16:colId xmlns:a16="http://schemas.microsoft.com/office/drawing/2014/main" val="3206479824"/>
                    </a:ext>
                  </a:extLst>
                </a:gridCol>
                <a:gridCol w="454914">
                  <a:extLst>
                    <a:ext uri="{9D8B030D-6E8A-4147-A177-3AD203B41FA5}">
                      <a16:colId xmlns:a16="http://schemas.microsoft.com/office/drawing/2014/main" val="1759478647"/>
                    </a:ext>
                  </a:extLst>
                </a:gridCol>
                <a:gridCol w="377127">
                  <a:extLst>
                    <a:ext uri="{9D8B030D-6E8A-4147-A177-3AD203B41FA5}">
                      <a16:colId xmlns:a16="http://schemas.microsoft.com/office/drawing/2014/main" val="282906561"/>
                    </a:ext>
                  </a:extLst>
                </a:gridCol>
                <a:gridCol w="404114">
                  <a:extLst>
                    <a:ext uri="{9D8B030D-6E8A-4147-A177-3AD203B41FA5}">
                      <a16:colId xmlns:a16="http://schemas.microsoft.com/office/drawing/2014/main" val="3693356534"/>
                    </a:ext>
                  </a:extLst>
                </a:gridCol>
                <a:gridCol w="454914">
                  <a:extLst>
                    <a:ext uri="{9D8B030D-6E8A-4147-A177-3AD203B41FA5}">
                      <a16:colId xmlns:a16="http://schemas.microsoft.com/office/drawing/2014/main" val="839053814"/>
                    </a:ext>
                  </a:extLst>
                </a:gridCol>
              </a:tblGrid>
              <a:tr h="203200">
                <a:tc rowSpan="2">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Body_Site</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rowSpan="2">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Factor</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Age_0-3</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Age_3-8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Age_8-18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dirty="0">
                          <a:solidFill>
                            <a:srgbClr val="000000"/>
                          </a:solidFill>
                          <a:effectLst/>
                          <a:latin typeface="Arial" panose="020B0604020202020204" pitchFamily="34" charset="0"/>
                          <a:cs typeface="Arial" panose="020B0604020202020204" pitchFamily="34" charset="0"/>
                        </a:rPr>
                        <a:t>Adults</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1000" b="0" i="0" u="none" strike="noStrike">
                          <a:solidFill>
                            <a:srgbClr val="000000"/>
                          </a:solidFill>
                          <a:effectLst/>
                          <a:latin typeface="Arial" panose="020B0604020202020204" pitchFamily="34" charset="0"/>
                          <a:cs typeface="Arial" panose="020B0604020202020204" pitchFamily="34" charset="0"/>
                        </a:rPr>
                        <a:t>All Age</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616864"/>
                  </a:ext>
                </a:extLst>
              </a:tr>
              <a:tr h="215900">
                <a:tc vMerge="1">
                  <a:txBody>
                    <a:bodyPr/>
                    <a:lstStyle/>
                    <a:p>
                      <a:endParaRPr lang="en-US"/>
                    </a:p>
                  </a:txBody>
                  <a:tcPr/>
                </a:tc>
                <a:tc vMerge="1">
                  <a:txBody>
                    <a:bodyPr/>
                    <a:lstStyle/>
                    <a:p>
                      <a:endParaRPr lang="en-US"/>
                    </a:p>
                  </a:txBody>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0849374"/>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Feces</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0.004</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27095274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0.304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0.244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0.518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0.326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1.42</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0.073</a:t>
                      </a:r>
                    </a:p>
                  </a:txBody>
                  <a:tcPr marL="27432" marR="27432" marT="9144" marB="9144" anchor="ctr">
                    <a:lnL>
                      <a:noFill/>
                    </a:lnL>
                    <a:lnR>
                      <a:noFill/>
                    </a:lnR>
                    <a:lnT>
                      <a:noFill/>
                    </a:lnT>
                    <a:lnB>
                      <a:noFill/>
                    </a:lnB>
                  </a:tcPr>
                </a:tc>
                <a:extLst>
                  <a:ext uri="{0D108BD9-81ED-4DB2-BD59-A6C34878D82A}">
                    <a16:rowId xmlns:a16="http://schemas.microsoft.com/office/drawing/2014/main" val="5134628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2.86</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760258258"/>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Mouth</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5.1%</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5.05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99654602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0.408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0.547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0.442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0.646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0.81</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0.659</a:t>
                      </a:r>
                    </a:p>
                  </a:txBody>
                  <a:tcPr marL="27432" marR="27432" marT="9144" marB="9144" anchor="ctr">
                    <a:lnL>
                      <a:noFill/>
                    </a:lnL>
                    <a:lnR>
                      <a:noFill/>
                    </a:lnR>
                    <a:lnT>
                      <a:noFill/>
                    </a:lnT>
                    <a:lnB>
                      <a:noFill/>
                    </a:lnB>
                  </a:tcPr>
                </a:tc>
                <a:extLst>
                  <a:ext uri="{0D108BD9-81ED-4DB2-BD59-A6C34878D82A}">
                    <a16:rowId xmlns:a16="http://schemas.microsoft.com/office/drawing/2014/main" val="128678458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6.13</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185795219"/>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Nose</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0.038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0.063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116574165"/>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0.048</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0.431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1.00</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0.361</a:t>
                      </a:r>
                    </a:p>
                  </a:txBody>
                  <a:tcPr marL="27432" marR="27432" marT="9144" marB="9144" anchor="ctr">
                    <a:lnL>
                      <a:noFill/>
                    </a:lnL>
                    <a:lnR>
                      <a:noFill/>
                    </a:lnR>
                    <a:lnT>
                      <a:noFill/>
                    </a:lnT>
                    <a:lnB>
                      <a:noFill/>
                    </a:lnB>
                  </a:tcPr>
                </a:tc>
                <a:extLst>
                  <a:ext uri="{0D108BD9-81ED-4DB2-BD59-A6C34878D82A}">
                    <a16:rowId xmlns:a16="http://schemas.microsoft.com/office/drawing/2014/main" val="27358950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8.57</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522560017"/>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Right_Arm</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4.46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405378641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0.464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0.173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0.025</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0.352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1.45</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0.011</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153656161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0.332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301706"/>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Right_Hand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5.20</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13.59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204860447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0.392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0.055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0.027</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1.66</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3964019879"/>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1.57</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0.012</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3499894647"/>
                  </a:ext>
                </a:extLst>
              </a:tr>
            </a:tbl>
          </a:graphicData>
        </a:graphic>
      </p:graphicFrame>
    </p:spTree>
    <p:extLst>
      <p:ext uri="{BB962C8B-B14F-4D97-AF65-F5344CB8AC3E}">
        <p14:creationId xmlns:p14="http://schemas.microsoft.com/office/powerpoint/2010/main" val="34568372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6049-BE43-0347-AF9E-4301F9544001}"/>
              </a:ext>
            </a:extLst>
          </p:cNvPr>
          <p:cNvSpPr txBox="1"/>
          <p:nvPr/>
        </p:nvSpPr>
        <p:spPr>
          <a:xfrm>
            <a:off x="0" y="40869"/>
            <a:ext cx="8934027" cy="584775"/>
          </a:xfrm>
          <a:prstGeom prst="rect">
            <a:avLst/>
          </a:prstGeom>
          <a:noFill/>
        </p:spPr>
        <p:txBody>
          <a:bodyPr wrap="square" rtlCol="0">
            <a:spAutoFit/>
          </a:bodyPr>
          <a:lstStyle/>
          <a:p>
            <a:r>
              <a:rPr lang="en-US" sz="800" b="1" dirty="0"/>
              <a:t>Fig 3. Relative Abundance of genera that are significantly different by medical exposure.  (A) Feces, (B) Mouth, (C) Nose, (D) Right Arm, (E) Right Hand. </a:t>
            </a:r>
            <a:r>
              <a:rPr lang="en-US" sz="800" dirty="0"/>
              <a:t>Genera were identified by ANCOM log-ratio test; </a:t>
            </a:r>
            <a:r>
              <a:rPr lang="en-US" sz="800" dirty="0" err="1"/>
              <a:t>Ancom</a:t>
            </a:r>
            <a:r>
              <a:rPr lang="en-US" sz="800" dirty="0"/>
              <a:t> W statistics is presented as a side bar. The predicted log-ratio between medium and low exposure group of a significant changed genus were also presented as a side bar with positive values indicating higher in medium exposure group. Genera in the row are ordered by hierarchy clustering based on relative abundance in samples. ((</a:t>
            </a:r>
            <a:r>
              <a:rPr lang="en-US" sz="800" dirty="0">
                <a:solidFill>
                  <a:srgbClr val="FF0000"/>
                </a:solidFill>
              </a:rPr>
              <a:t>Fig </a:t>
            </a:r>
            <a:r>
              <a:rPr lang="en-US" sz="800" dirty="0" err="1">
                <a:solidFill>
                  <a:srgbClr val="FF0000"/>
                </a:solidFill>
              </a:rPr>
              <a:t>Sx</a:t>
            </a:r>
            <a:r>
              <a:rPr lang="en-US" sz="800" dirty="0">
                <a:solidFill>
                  <a:srgbClr val="FF0000"/>
                </a:solidFill>
              </a:rPr>
              <a:t> with LEFSE ROSETA. Taxa aligned to </a:t>
            </a:r>
            <a:r>
              <a:rPr lang="en-US" sz="800" dirty="0" err="1">
                <a:solidFill>
                  <a:srgbClr val="FF0000"/>
                </a:solidFill>
              </a:rPr>
              <a:t>legt</a:t>
            </a:r>
            <a:r>
              <a:rPr lang="en-US" sz="800" dirty="0">
                <a:solidFill>
                  <a:srgbClr val="FF0000"/>
                </a:solidFill>
              </a:rPr>
              <a:t> margin for the heatmap</a:t>
            </a:r>
            <a:r>
              <a:rPr lang="en-US" sz="800" dirty="0"/>
              <a:t>) </a:t>
            </a:r>
            <a:r>
              <a:rPr lang="en-US" sz="800" dirty="0">
                <a:solidFill>
                  <a:srgbClr val="FF0000"/>
                </a:solidFill>
              </a:rPr>
              <a:t>SEPARATE DISSAPEARING FROM INCREASING TAXA TREES</a:t>
            </a:r>
          </a:p>
        </p:txBody>
      </p:sp>
      <p:sp>
        <p:nvSpPr>
          <p:cNvPr id="12" name="TextBox 11">
            <a:extLst>
              <a:ext uri="{FF2B5EF4-FFF2-40B4-BE49-F238E27FC236}">
                <a16:creationId xmlns:a16="http://schemas.microsoft.com/office/drawing/2014/main" id="{27303825-B9B0-7245-986A-8BBD1B1ED27D}"/>
              </a:ext>
            </a:extLst>
          </p:cNvPr>
          <p:cNvSpPr txBox="1"/>
          <p:nvPr/>
        </p:nvSpPr>
        <p:spPr>
          <a:xfrm>
            <a:off x="0" y="502534"/>
            <a:ext cx="795411" cy="261610"/>
          </a:xfrm>
          <a:prstGeom prst="rect">
            <a:avLst/>
          </a:prstGeom>
          <a:noFill/>
        </p:spPr>
        <p:txBody>
          <a:bodyPr wrap="none" rtlCol="0">
            <a:spAutoFit/>
          </a:bodyPr>
          <a:lstStyle/>
          <a:p>
            <a:r>
              <a:rPr lang="en-US" sz="1100" dirty="0"/>
              <a:t>(A) Feces</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4536193"/>
            <a:ext cx="9144001" cy="954107"/>
          </a:xfrm>
          <a:prstGeom prst="rect">
            <a:avLst/>
          </a:prstGeom>
          <a:solidFill>
            <a:schemeClr val="bg1"/>
          </a:solid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700" dirty="0"/>
              <a:t>Of 194 genera were identified from fecal microbiota in villagers in 2015; 20 genera were significantly different by exposure.</a:t>
            </a:r>
          </a:p>
          <a:p>
            <a:pPr marL="91440" indent="-182880"/>
            <a:r>
              <a:rPr lang="en-US" sz="700" dirty="0"/>
              <a:t>Changes based on references of the three families that are abundant and did not change in this work, </a:t>
            </a:r>
            <a:r>
              <a:rPr lang="en-US" sz="700" dirty="0" err="1"/>
              <a:t>Prevotellaceae</a:t>
            </a:r>
            <a:r>
              <a:rPr lang="en-US" sz="700" dirty="0"/>
              <a:t>, </a:t>
            </a:r>
            <a:r>
              <a:rPr lang="en-US" sz="700" dirty="0" err="1"/>
              <a:t>Succinivibrionaceae</a:t>
            </a:r>
            <a:r>
              <a:rPr lang="en-US" sz="700" dirty="0"/>
              <a:t>, and </a:t>
            </a:r>
            <a:r>
              <a:rPr lang="en-US" sz="700" dirty="0" err="1"/>
              <a:t>Spirochaetaceae</a:t>
            </a:r>
            <a:endParaRPr lang="en-US" sz="700" dirty="0"/>
          </a:p>
          <a:p>
            <a:pPr marL="91440" indent="-182880"/>
            <a:r>
              <a:rPr lang="en-US" sz="700" dirty="0"/>
              <a:t>DECREASING TAXA: several </a:t>
            </a:r>
            <a:r>
              <a:rPr lang="en-US" sz="700" dirty="0" err="1"/>
              <a:t>Clostidiales</a:t>
            </a:r>
            <a:r>
              <a:rPr lang="en-US" sz="700" dirty="0"/>
              <a:t> (</a:t>
            </a:r>
            <a:r>
              <a:rPr lang="en-US" sz="700" dirty="0" err="1"/>
              <a:t>Lachnospiraceae</a:t>
            </a:r>
            <a:r>
              <a:rPr lang="en-US" sz="700" dirty="0"/>
              <a:t>, </a:t>
            </a:r>
            <a:r>
              <a:rPr lang="en-US" sz="700" dirty="0" err="1"/>
              <a:t>Ruminococcaceae</a:t>
            </a:r>
            <a:r>
              <a:rPr lang="en-US" sz="700" dirty="0"/>
              <a:t>), Mollicutes.RF39 genus, </a:t>
            </a:r>
            <a:r>
              <a:rPr lang="en-US" sz="700" dirty="0" err="1"/>
              <a:t>Dialister</a:t>
            </a:r>
            <a:r>
              <a:rPr lang="en-US" sz="700" dirty="0"/>
              <a:t>, Erysipelotrichaceae-UCG004 genus, </a:t>
            </a:r>
            <a:r>
              <a:rPr lang="en-US" sz="700" dirty="0" err="1"/>
              <a:t>Methanobrevibacter</a:t>
            </a:r>
            <a:endParaRPr lang="en-US" sz="700" dirty="0"/>
          </a:p>
          <a:p>
            <a:pPr marL="91440" indent="-182880"/>
            <a:r>
              <a:rPr lang="en-US" sz="700" dirty="0"/>
              <a:t>INCREASING: Bacteroides, Parabacteroides, </a:t>
            </a:r>
            <a:r>
              <a:rPr lang="en-US" sz="700" dirty="0" err="1"/>
              <a:t>Haemophilus</a:t>
            </a:r>
            <a:r>
              <a:rPr lang="en-US" sz="700" dirty="0"/>
              <a:t>, Enterobacteriaceae, </a:t>
            </a:r>
            <a:r>
              <a:rPr lang="en-US" sz="700" dirty="0" err="1"/>
              <a:t>Odoribacter</a:t>
            </a:r>
            <a:r>
              <a:rPr lang="en-US" sz="700" dirty="0"/>
              <a:t>.</a:t>
            </a:r>
          </a:p>
          <a:p>
            <a:pPr marL="91440" indent="-182880"/>
            <a:endParaRPr lang="en-US" sz="700" dirty="0"/>
          </a:p>
          <a:p>
            <a:pPr marL="91440" indent="-182880"/>
            <a:r>
              <a:rPr lang="en-US" sz="700" dirty="0"/>
              <a:t>DISCUSSION: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 which were previously suggested to be more abundant in </a:t>
            </a:r>
            <a:r>
              <a:rPr lang="en-US" sz="700" dirty="0" err="1"/>
              <a:t>Hadza</a:t>
            </a:r>
            <a:r>
              <a:rPr lang="en-US" sz="700" dirty="0"/>
              <a:t> populations (Smits 2017), were among the species that did not change with urban exposure; these species on average constitute of 31.5%(SD=20.3%), 8.25%(SD=12.4%) , 4.54%(SD=8.11%) of total abundance, respectively for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a:t>
            </a:r>
          </a:p>
          <a:p>
            <a:pPr marL="91440" indent="-182880"/>
            <a:endParaRPr lang="en-US" sz="700" dirty="0"/>
          </a:p>
        </p:txBody>
      </p:sp>
      <p:pic>
        <p:nvPicPr>
          <p:cNvPr id="8" name="Picture 7">
            <a:extLst>
              <a:ext uri="{FF2B5EF4-FFF2-40B4-BE49-F238E27FC236}">
                <a16:creationId xmlns:a16="http://schemas.microsoft.com/office/drawing/2014/main" id="{528974EE-DDF9-7B4E-9072-2FDC84ABD240}"/>
              </a:ext>
            </a:extLst>
          </p:cNvPr>
          <p:cNvPicPr>
            <a:picLocks noChangeAspect="1"/>
          </p:cNvPicPr>
          <p:nvPr/>
        </p:nvPicPr>
        <p:blipFill>
          <a:blip r:embed="rId2"/>
          <a:stretch>
            <a:fillRect/>
          </a:stretch>
        </p:blipFill>
        <p:spPr>
          <a:xfrm>
            <a:off x="58189" y="791833"/>
            <a:ext cx="9144000" cy="3744360"/>
          </a:xfrm>
          <a:prstGeom prst="rect">
            <a:avLst/>
          </a:prstGeom>
        </p:spPr>
      </p:pic>
    </p:spTree>
    <p:extLst>
      <p:ext uri="{BB962C8B-B14F-4D97-AF65-F5344CB8AC3E}">
        <p14:creationId xmlns:p14="http://schemas.microsoft.com/office/powerpoint/2010/main" val="6551809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74184"/>
            <a:ext cx="801823" cy="261610"/>
          </a:xfrm>
          <a:prstGeom prst="rect">
            <a:avLst/>
          </a:prstGeom>
          <a:noFill/>
        </p:spPr>
        <p:txBody>
          <a:bodyPr wrap="none" rtlCol="0">
            <a:spAutoFit/>
          </a:bodyPr>
          <a:lstStyle/>
          <a:p>
            <a:r>
              <a:rPr lang="en-US" sz="1100" dirty="0"/>
              <a:t>(B) Mouth</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3379994"/>
            <a:ext cx="9144000" cy="1107996"/>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78 genera were identified from oral microbiota in villagers in 2015; 15 genera were significantly different.</a:t>
            </a:r>
          </a:p>
          <a:p>
            <a:pPr marL="91440" indent="-182880"/>
            <a:r>
              <a:rPr lang="en-US" sz="1100" dirty="0"/>
              <a:t>Decreasing taxa: Fusobacterium, Campylobacter, </a:t>
            </a:r>
            <a:r>
              <a:rPr lang="en-US" sz="1100" dirty="0" err="1"/>
              <a:t>Cornybacterium</a:t>
            </a:r>
            <a:r>
              <a:rPr lang="en-US" sz="1100" dirty="0"/>
              <a:t>,  </a:t>
            </a:r>
            <a:r>
              <a:rPr lang="en-US" sz="1100" dirty="0" err="1"/>
              <a:t>Lachnoanaerobaculum</a:t>
            </a:r>
            <a:r>
              <a:rPr lang="en-US" sz="1100" dirty="0"/>
              <a:t>, </a:t>
            </a:r>
            <a:r>
              <a:rPr lang="en-US" sz="1100" dirty="0" err="1"/>
              <a:t>Tannerrella</a:t>
            </a:r>
            <a:r>
              <a:rPr lang="en-US" sz="1100" dirty="0"/>
              <a:t>, Treponema, and several </a:t>
            </a:r>
            <a:r>
              <a:rPr lang="en-US" sz="1100" dirty="0" err="1"/>
              <a:t>Prevotella</a:t>
            </a:r>
            <a:endParaRPr lang="en-US" sz="1100" dirty="0"/>
          </a:p>
          <a:p>
            <a:pPr marL="91440" indent="-182880"/>
            <a:r>
              <a:rPr lang="en-US" sz="1100" dirty="0"/>
              <a:t>Increasing taxa: </a:t>
            </a:r>
            <a:r>
              <a:rPr lang="en-US" sz="1100" dirty="0" err="1"/>
              <a:t>Bergeyella</a:t>
            </a:r>
            <a:r>
              <a:rPr lang="en-US" sz="1100" dirty="0"/>
              <a:t> slightly increased in medium exposure.</a:t>
            </a:r>
          </a:p>
          <a:p>
            <a:pPr marL="91440" indent="-182880"/>
            <a:endParaRPr lang="en-US" sz="1100" dirty="0"/>
          </a:p>
          <a:p>
            <a:pPr marL="91440" indent="-182880"/>
            <a:r>
              <a:rPr lang="en-US" sz="1100" dirty="0"/>
              <a:t>Discussion: </a:t>
            </a:r>
            <a:r>
              <a:rPr lang="en-US" sz="1100" dirty="0" err="1"/>
              <a:t>Haemophilus</a:t>
            </a:r>
            <a:r>
              <a:rPr lang="en-US" sz="1100" dirty="0"/>
              <a:t> and Neisseria, which were previously suggested to be part of core oral microbiome (Li 2014), were among the species that did not change with urban exposure; these species on average constitute of 13.2%(SD=9.3%), 9.1%(SD=7.7%) of total abundance</a:t>
            </a:r>
          </a:p>
        </p:txBody>
      </p:sp>
      <p:pic>
        <p:nvPicPr>
          <p:cNvPr id="8" name="Picture 7">
            <a:extLst>
              <a:ext uri="{FF2B5EF4-FFF2-40B4-BE49-F238E27FC236}">
                <a16:creationId xmlns:a16="http://schemas.microsoft.com/office/drawing/2014/main" id="{8B1D49D0-F7C4-4E49-A628-0180E9212C17}"/>
              </a:ext>
            </a:extLst>
          </p:cNvPr>
          <p:cNvPicPr>
            <a:picLocks noChangeAspect="1"/>
          </p:cNvPicPr>
          <p:nvPr/>
        </p:nvPicPr>
        <p:blipFill>
          <a:blip r:embed="rId3"/>
          <a:stretch>
            <a:fillRect/>
          </a:stretch>
        </p:blipFill>
        <p:spPr>
          <a:xfrm>
            <a:off x="8311" y="426799"/>
            <a:ext cx="9144000" cy="2862190"/>
          </a:xfrm>
          <a:prstGeom prst="rect">
            <a:avLst/>
          </a:prstGeom>
        </p:spPr>
      </p:pic>
    </p:spTree>
    <p:extLst>
      <p:ext uri="{BB962C8B-B14F-4D97-AF65-F5344CB8AC3E}">
        <p14:creationId xmlns:p14="http://schemas.microsoft.com/office/powerpoint/2010/main" val="31593953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748923" cy="261610"/>
          </a:xfrm>
          <a:prstGeom prst="rect">
            <a:avLst/>
          </a:prstGeom>
          <a:noFill/>
        </p:spPr>
        <p:txBody>
          <a:bodyPr wrap="none" rtlCol="0">
            <a:spAutoFit/>
          </a:bodyPr>
          <a:lstStyle/>
          <a:p>
            <a:r>
              <a:rPr lang="en-US" sz="1100" dirty="0"/>
              <a:t>(C) Nose</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3877249"/>
            <a:ext cx="9144000" cy="161582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195 genera were identified from nasal microbiota in villagers in 2015; 18 genera were significantly different</a:t>
            </a:r>
          </a:p>
          <a:p>
            <a:pPr marL="91440" indent="-182880"/>
            <a:r>
              <a:rPr lang="en-US" sz="1100" dirty="0"/>
              <a:t>Decreasing taxa: genera from families </a:t>
            </a:r>
            <a:r>
              <a:rPr lang="en-US" sz="1100" dirty="0" err="1"/>
              <a:t>Leuconostocaceae</a:t>
            </a:r>
            <a:r>
              <a:rPr lang="en-US" sz="1100" dirty="0"/>
              <a:t>, several Actinobacteria genus including Cornybacterium.1, Moraxella, </a:t>
            </a:r>
            <a:r>
              <a:rPr lang="en-US" sz="1100" dirty="0" err="1"/>
              <a:t>Dolosigranulum</a:t>
            </a:r>
            <a:endParaRPr lang="en-US" sz="1100" dirty="0"/>
          </a:p>
          <a:p>
            <a:pPr marL="91440" indent="-182880"/>
            <a:r>
              <a:rPr lang="en-US" sz="1100" dirty="0"/>
              <a:t>Increasing taxa: </a:t>
            </a:r>
            <a:r>
              <a:rPr lang="en-US" sz="1100" dirty="0" err="1"/>
              <a:t>Rothia</a:t>
            </a:r>
            <a:r>
              <a:rPr lang="en-US" sz="1100" dirty="0"/>
              <a:t>, </a:t>
            </a:r>
            <a:r>
              <a:rPr lang="en-US" sz="1100" dirty="0" err="1"/>
              <a:t>Roseomonas</a:t>
            </a:r>
            <a:r>
              <a:rPr lang="en-US" sz="1100" dirty="0"/>
              <a:t>, </a:t>
            </a:r>
            <a:r>
              <a:rPr lang="en-US" sz="1100" dirty="0" err="1"/>
              <a:t>Halococcus</a:t>
            </a:r>
            <a:r>
              <a:rPr lang="en-US" sz="1100" dirty="0"/>
              <a:t>, </a:t>
            </a:r>
            <a:r>
              <a:rPr lang="en-US" sz="1100" dirty="0" err="1"/>
              <a:t>Flavisolibacter</a:t>
            </a:r>
            <a:r>
              <a:rPr lang="en-US" sz="1100" dirty="0"/>
              <a:t>, </a:t>
            </a:r>
            <a:r>
              <a:rPr lang="en-US" sz="1100" dirty="0" err="1"/>
              <a:t>Janibacter</a:t>
            </a:r>
            <a:r>
              <a:rPr lang="en-US" sz="1100" dirty="0"/>
              <a:t>, a </a:t>
            </a:r>
            <a:r>
              <a:rPr lang="en-US" sz="1100" dirty="0" err="1"/>
              <a:t>Pseudonocardiaceae</a:t>
            </a:r>
            <a:r>
              <a:rPr lang="en-US" sz="1100" dirty="0"/>
              <a:t> genus.</a:t>
            </a:r>
          </a:p>
          <a:p>
            <a:pPr marL="91440" indent="-182880"/>
            <a:endParaRPr lang="en-US" sz="1100" dirty="0"/>
          </a:p>
          <a:p>
            <a:pPr marL="91440" indent="-182880"/>
            <a:r>
              <a:rPr lang="en-US" sz="1100" dirty="0"/>
              <a:t>Discussion: Among those genus common appeared in healthy human nasal microbiome (</a:t>
            </a:r>
            <a:r>
              <a:rPr lang="en-US" sz="1100" dirty="0" err="1"/>
              <a:t>Kumpitsch</a:t>
            </a:r>
            <a:r>
              <a:rPr lang="en-US" sz="1100" dirty="0"/>
              <a:t> 2019), Staphylococcus, Streptococcus did not change and constitute a significant portion of total abundance; these species on average constitute of  6.1%(SD=10.4%), 10.3%(SD=14.3%) of total abundance.</a:t>
            </a:r>
          </a:p>
          <a:p>
            <a:pPr marL="91440" indent="-182880"/>
            <a:endParaRPr lang="en-US" sz="1100" dirty="0"/>
          </a:p>
        </p:txBody>
      </p:sp>
      <p:pic>
        <p:nvPicPr>
          <p:cNvPr id="9" name="Picture 8">
            <a:extLst>
              <a:ext uri="{FF2B5EF4-FFF2-40B4-BE49-F238E27FC236}">
                <a16:creationId xmlns:a16="http://schemas.microsoft.com/office/drawing/2014/main" id="{2C2BE25F-6D40-8A48-923E-087AAD491508}"/>
              </a:ext>
            </a:extLst>
          </p:cNvPr>
          <p:cNvPicPr>
            <a:picLocks noChangeAspect="1"/>
          </p:cNvPicPr>
          <p:nvPr/>
        </p:nvPicPr>
        <p:blipFill>
          <a:blip r:embed="rId3"/>
          <a:stretch>
            <a:fillRect/>
          </a:stretch>
        </p:blipFill>
        <p:spPr>
          <a:xfrm>
            <a:off x="0" y="342992"/>
            <a:ext cx="9144000" cy="3534257"/>
          </a:xfrm>
          <a:prstGeom prst="rect">
            <a:avLst/>
          </a:prstGeom>
        </p:spPr>
      </p:pic>
    </p:spTree>
    <p:extLst>
      <p:ext uri="{BB962C8B-B14F-4D97-AF65-F5344CB8AC3E}">
        <p14:creationId xmlns:p14="http://schemas.microsoft.com/office/powerpoint/2010/main" val="786811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045479" cy="261610"/>
          </a:xfrm>
          <a:prstGeom prst="rect">
            <a:avLst/>
          </a:prstGeom>
          <a:noFill/>
        </p:spPr>
        <p:txBody>
          <a:bodyPr wrap="none" rtlCol="0">
            <a:spAutoFit/>
          </a:bodyPr>
          <a:lstStyle/>
          <a:p>
            <a:r>
              <a:rPr lang="en-US" sz="1100" dirty="0"/>
              <a:t>(D) Right Arm</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5622921"/>
            <a:ext cx="9144000" cy="769441"/>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518 genera were identified from right arm microbiota in villagers in 2015; 53 genus were significantly different</a:t>
            </a:r>
          </a:p>
          <a:p>
            <a:pPr marL="91440" indent="-182880"/>
            <a:r>
              <a:rPr lang="en-US" sz="1100" dirty="0"/>
              <a:t>Decreasing taxa: mainly genera from Actinobacteria</a:t>
            </a:r>
          </a:p>
          <a:p>
            <a:pPr marL="91440" indent="-182880"/>
            <a:r>
              <a:rPr lang="en-US" sz="1100" dirty="0"/>
              <a:t>Increasing taxa: many Actinobacteria genera, and several </a:t>
            </a:r>
            <a:r>
              <a:rPr lang="en-US" sz="1100" dirty="0" err="1"/>
              <a:t>Oxyphotobacteria</a:t>
            </a:r>
            <a:r>
              <a:rPr lang="en-US" sz="1100" dirty="0"/>
              <a:t> genera.</a:t>
            </a:r>
          </a:p>
          <a:p>
            <a:pPr marL="91440" indent="-182880"/>
            <a:endParaRPr lang="en-US" sz="1100" dirty="0"/>
          </a:p>
        </p:txBody>
      </p:sp>
      <p:pic>
        <p:nvPicPr>
          <p:cNvPr id="3" name="Picture 2">
            <a:extLst>
              <a:ext uri="{FF2B5EF4-FFF2-40B4-BE49-F238E27FC236}">
                <a16:creationId xmlns:a16="http://schemas.microsoft.com/office/drawing/2014/main" id="{98711E64-ABBD-D049-B883-CFBD793CD14D}"/>
              </a:ext>
            </a:extLst>
          </p:cNvPr>
          <p:cNvPicPr>
            <a:picLocks noChangeAspect="1"/>
          </p:cNvPicPr>
          <p:nvPr/>
        </p:nvPicPr>
        <p:blipFill>
          <a:blip r:embed="rId3"/>
          <a:stretch>
            <a:fillRect/>
          </a:stretch>
        </p:blipFill>
        <p:spPr>
          <a:xfrm>
            <a:off x="212391" y="342992"/>
            <a:ext cx="5357136" cy="5319097"/>
          </a:xfrm>
          <a:prstGeom prst="rect">
            <a:avLst/>
          </a:prstGeom>
        </p:spPr>
      </p:pic>
    </p:spTree>
    <p:extLst>
      <p:ext uri="{BB962C8B-B14F-4D97-AF65-F5344CB8AC3E}">
        <p14:creationId xmlns:p14="http://schemas.microsoft.com/office/powerpoint/2010/main" val="727608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648B48-9F44-364D-BD05-1BB9D461A44A}"/>
              </a:ext>
            </a:extLst>
          </p:cNvPr>
          <p:cNvSpPr txBox="1"/>
          <p:nvPr/>
        </p:nvSpPr>
        <p:spPr>
          <a:xfrm>
            <a:off x="372845" y="1104633"/>
            <a:ext cx="6707990" cy="369332"/>
          </a:xfrm>
          <a:prstGeom prst="rect">
            <a:avLst/>
          </a:prstGeom>
          <a:noFill/>
        </p:spPr>
        <p:txBody>
          <a:bodyPr wrap="none" rtlCol="0">
            <a:spAutoFit/>
          </a:bodyPr>
          <a:lstStyle/>
          <a:p>
            <a:r>
              <a:rPr lang="en-US" dirty="0"/>
              <a:t>Table 1 Number of subjects sampled in different villages by year</a:t>
            </a:r>
          </a:p>
        </p:txBody>
      </p:sp>
      <p:graphicFrame>
        <p:nvGraphicFramePr>
          <p:cNvPr id="4" name="Table 3">
            <a:extLst>
              <a:ext uri="{FF2B5EF4-FFF2-40B4-BE49-F238E27FC236}">
                <a16:creationId xmlns:a16="http://schemas.microsoft.com/office/drawing/2014/main" id="{76BFAC9B-406D-4FBE-A941-976585F7E59E}"/>
              </a:ext>
            </a:extLst>
          </p:cNvPr>
          <p:cNvGraphicFramePr>
            <a:graphicFrameLocks noGrp="1"/>
          </p:cNvGraphicFramePr>
          <p:nvPr>
            <p:extLst>
              <p:ext uri="{D42A27DB-BD31-4B8C-83A1-F6EECF244321}">
                <p14:modId xmlns:p14="http://schemas.microsoft.com/office/powerpoint/2010/main" val="4195834847"/>
              </p:ext>
            </p:extLst>
          </p:nvPr>
        </p:nvGraphicFramePr>
        <p:xfrm>
          <a:off x="212103" y="1555965"/>
          <a:ext cx="8856483" cy="2806406"/>
        </p:xfrm>
        <a:graphic>
          <a:graphicData uri="http://schemas.openxmlformats.org/drawingml/2006/table">
            <a:tbl>
              <a:tblPr/>
              <a:tblGrid>
                <a:gridCol w="749431">
                  <a:extLst>
                    <a:ext uri="{9D8B030D-6E8A-4147-A177-3AD203B41FA5}">
                      <a16:colId xmlns:a16="http://schemas.microsoft.com/office/drawing/2014/main" val="1551724132"/>
                    </a:ext>
                  </a:extLst>
                </a:gridCol>
                <a:gridCol w="999241">
                  <a:extLst>
                    <a:ext uri="{9D8B030D-6E8A-4147-A177-3AD203B41FA5}">
                      <a16:colId xmlns:a16="http://schemas.microsoft.com/office/drawing/2014/main" val="4220727385"/>
                    </a:ext>
                  </a:extLst>
                </a:gridCol>
                <a:gridCol w="789486">
                  <a:extLst>
                    <a:ext uri="{9D8B030D-6E8A-4147-A177-3AD203B41FA5}">
                      <a16:colId xmlns:a16="http://schemas.microsoft.com/office/drawing/2014/main" val="1411780151"/>
                    </a:ext>
                  </a:extLst>
                </a:gridCol>
                <a:gridCol w="601460">
                  <a:extLst>
                    <a:ext uri="{9D8B030D-6E8A-4147-A177-3AD203B41FA5}">
                      <a16:colId xmlns:a16="http://schemas.microsoft.com/office/drawing/2014/main" val="431491121"/>
                    </a:ext>
                  </a:extLst>
                </a:gridCol>
                <a:gridCol w="553342">
                  <a:extLst>
                    <a:ext uri="{9D8B030D-6E8A-4147-A177-3AD203B41FA5}">
                      <a16:colId xmlns:a16="http://schemas.microsoft.com/office/drawing/2014/main" val="2784134101"/>
                    </a:ext>
                  </a:extLst>
                </a:gridCol>
                <a:gridCol w="613487">
                  <a:extLst>
                    <a:ext uri="{9D8B030D-6E8A-4147-A177-3AD203B41FA5}">
                      <a16:colId xmlns:a16="http://schemas.microsoft.com/office/drawing/2014/main" val="673085474"/>
                    </a:ext>
                  </a:extLst>
                </a:gridCol>
                <a:gridCol w="613487">
                  <a:extLst>
                    <a:ext uri="{9D8B030D-6E8A-4147-A177-3AD203B41FA5}">
                      <a16:colId xmlns:a16="http://schemas.microsoft.com/office/drawing/2014/main" val="929358037"/>
                    </a:ext>
                  </a:extLst>
                </a:gridCol>
                <a:gridCol w="424029">
                  <a:extLst>
                    <a:ext uri="{9D8B030D-6E8A-4147-A177-3AD203B41FA5}">
                      <a16:colId xmlns:a16="http://schemas.microsoft.com/office/drawing/2014/main" val="3005409719"/>
                    </a:ext>
                  </a:extLst>
                </a:gridCol>
                <a:gridCol w="553342">
                  <a:extLst>
                    <a:ext uri="{9D8B030D-6E8A-4147-A177-3AD203B41FA5}">
                      <a16:colId xmlns:a16="http://schemas.microsoft.com/office/drawing/2014/main" val="3736388191"/>
                    </a:ext>
                  </a:extLst>
                </a:gridCol>
                <a:gridCol w="553342">
                  <a:extLst>
                    <a:ext uri="{9D8B030D-6E8A-4147-A177-3AD203B41FA5}">
                      <a16:colId xmlns:a16="http://schemas.microsoft.com/office/drawing/2014/main" val="1957142390"/>
                    </a:ext>
                  </a:extLst>
                </a:gridCol>
                <a:gridCol w="625518">
                  <a:extLst>
                    <a:ext uri="{9D8B030D-6E8A-4147-A177-3AD203B41FA5}">
                      <a16:colId xmlns:a16="http://schemas.microsoft.com/office/drawing/2014/main" val="1352805790"/>
                    </a:ext>
                  </a:extLst>
                </a:gridCol>
                <a:gridCol w="625518">
                  <a:extLst>
                    <a:ext uri="{9D8B030D-6E8A-4147-A177-3AD203B41FA5}">
                      <a16:colId xmlns:a16="http://schemas.microsoft.com/office/drawing/2014/main" val="665244240"/>
                    </a:ext>
                  </a:extLst>
                </a:gridCol>
                <a:gridCol w="577400">
                  <a:extLst>
                    <a:ext uri="{9D8B030D-6E8A-4147-A177-3AD203B41FA5}">
                      <a16:colId xmlns:a16="http://schemas.microsoft.com/office/drawing/2014/main" val="2499237432"/>
                    </a:ext>
                  </a:extLst>
                </a:gridCol>
                <a:gridCol w="577400">
                  <a:extLst>
                    <a:ext uri="{9D8B030D-6E8A-4147-A177-3AD203B41FA5}">
                      <a16:colId xmlns:a16="http://schemas.microsoft.com/office/drawing/2014/main" val="479535639"/>
                    </a:ext>
                  </a:extLst>
                </a:gridCol>
              </a:tblGrid>
              <a:tr h="189622">
                <a:tc rowSpan="2">
                  <a:txBody>
                    <a:bodyPr/>
                    <a:lstStyle/>
                    <a:p>
                      <a:pPr algn="ctr" rtl="0" fontAlgn="ctr"/>
                      <a:r>
                        <a:rPr lang="en-US" sz="1100" b="0" i="0" u="none" strike="noStrike" dirty="0">
                          <a:solidFill>
                            <a:srgbClr val="000000"/>
                          </a:solidFill>
                          <a:effectLst/>
                          <a:latin typeface="Arial" panose="020B0604020202020204" pitchFamily="34" charset="0"/>
                        </a:rPr>
                        <a:t>Exposure Level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Village</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N inhabitants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Ethnicity</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rtl="0" fontAlgn="ctr"/>
                      <a:r>
                        <a:rPr lang="en-US" sz="1100" b="0" i="0" u="none" strike="noStrike">
                          <a:solidFill>
                            <a:srgbClr val="000000"/>
                          </a:solidFill>
                          <a:effectLst/>
                          <a:latin typeface="Arial" panose="020B0604020202020204" pitchFamily="34" charset="0"/>
                        </a:rPr>
                        <a:t>2015</a:t>
                      </a:r>
                    </a:p>
                  </a:txBody>
                  <a:tcPr marL="9481" marR="9481" marT="9481"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rtl="0" fontAlgn="ctr"/>
                      <a:r>
                        <a:rPr lang="en-US" sz="1100" b="0" i="0" u="none" strike="noStrike">
                          <a:solidFill>
                            <a:srgbClr val="000000"/>
                          </a:solidFill>
                          <a:effectLst/>
                          <a:latin typeface="Arial" panose="020B0604020202020204" pitchFamily="34" charset="0"/>
                        </a:rPr>
                        <a:t>2016</a:t>
                      </a:r>
                    </a:p>
                  </a:txBody>
                  <a:tcPr marL="9481" marR="9481" marT="948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35078119"/>
                  </a:ext>
                </a:extLst>
              </a:tr>
              <a:tr h="36028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2222333"/>
                  </a:ext>
                </a:extLst>
              </a:tr>
              <a:tr h="189622">
                <a:tc rowSpan="8">
                  <a:txBody>
                    <a:bodyPr/>
                    <a:lstStyle/>
                    <a:p>
                      <a:pPr algn="ctr" rtl="0" fontAlgn="ctr"/>
                      <a:r>
                        <a:rPr lang="en-US" sz="1100" b="0" i="0" u="none" strike="noStrike" dirty="0">
                          <a:solidFill>
                            <a:srgbClr val="000000"/>
                          </a:solidFill>
                          <a:effectLst/>
                          <a:latin typeface="Arial" panose="020B0604020202020204" pitchFamily="34" charset="0"/>
                        </a:rPr>
                        <a:t>Low</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Chajuranha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6580895"/>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Kuyuwininha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2486311"/>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Mosenahanha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2610237"/>
                  </a:ext>
                </a:extLst>
              </a:tr>
              <a:tr h="36028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Shianana-Jiyakwanha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4001460"/>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Sudukuma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4441783"/>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Washudihanha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2319433"/>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Fiyakwanha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Yekwana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47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390532"/>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50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161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9910555"/>
                  </a:ext>
                </a:extLst>
              </a:tr>
              <a:tr h="189622">
                <a:tc rowSpan="2">
                  <a:txBody>
                    <a:bodyPr/>
                    <a:lstStyle/>
                    <a:p>
                      <a:pPr algn="ctr" rtl="0" fontAlgn="ctr"/>
                      <a:r>
                        <a:rPr lang="en-US" sz="1100" b="0" i="0" u="none" strike="noStrike">
                          <a:solidFill>
                            <a:srgbClr val="000000"/>
                          </a:solidFill>
                          <a:effectLst/>
                          <a:latin typeface="Arial" panose="020B0604020202020204" pitchFamily="34" charset="0"/>
                        </a:rPr>
                        <a:t>Medium</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Kanarakuni</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Yekwana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2779951"/>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8747446"/>
                  </a:ext>
                </a:extLst>
              </a:tr>
              <a:tr h="189622">
                <a:tc>
                  <a:txBody>
                    <a:bodyPr/>
                    <a:lstStyle/>
                    <a:p>
                      <a:pPr algn="ctr" rtl="0" fontAlgn="ctr"/>
                      <a:r>
                        <a:rPr lang="en-US" sz="1100" b="1" i="0"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75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197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98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0781616"/>
                  </a:ext>
                </a:extLst>
              </a:tr>
            </a:tbl>
          </a:graphicData>
        </a:graphic>
      </p:graphicFrame>
    </p:spTree>
    <p:extLst>
      <p:ext uri="{BB962C8B-B14F-4D97-AF65-F5344CB8AC3E}">
        <p14:creationId xmlns:p14="http://schemas.microsoft.com/office/powerpoint/2010/main" val="1800540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117614" cy="261610"/>
          </a:xfrm>
          <a:prstGeom prst="rect">
            <a:avLst/>
          </a:prstGeom>
          <a:noFill/>
        </p:spPr>
        <p:txBody>
          <a:bodyPr wrap="none" rtlCol="0">
            <a:spAutoFit/>
          </a:bodyPr>
          <a:lstStyle/>
          <a:p>
            <a:r>
              <a:rPr lang="en-US" sz="1100" dirty="0"/>
              <a:t>(E) Right Hand</a:t>
            </a:r>
          </a:p>
        </p:txBody>
      </p:sp>
      <p:sp>
        <p:nvSpPr>
          <p:cNvPr id="14" name="TextBox 13">
            <a:extLst>
              <a:ext uri="{FF2B5EF4-FFF2-40B4-BE49-F238E27FC236}">
                <a16:creationId xmlns:a16="http://schemas.microsoft.com/office/drawing/2014/main" id="{EF52F23B-3A1B-2344-B8AD-F7765B1BB7A1}"/>
              </a:ext>
            </a:extLst>
          </p:cNvPr>
          <p:cNvSpPr txBox="1"/>
          <p:nvPr/>
        </p:nvSpPr>
        <p:spPr>
          <a:xfrm>
            <a:off x="4119480" y="485656"/>
            <a:ext cx="4933081" cy="43088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503 genera were identified from right hand microbiota in villagers in 2015; 87 genus were significantly different</a:t>
            </a:r>
          </a:p>
        </p:txBody>
      </p:sp>
      <p:pic>
        <p:nvPicPr>
          <p:cNvPr id="4" name="Picture 3">
            <a:extLst>
              <a:ext uri="{FF2B5EF4-FFF2-40B4-BE49-F238E27FC236}">
                <a16:creationId xmlns:a16="http://schemas.microsoft.com/office/drawing/2014/main" id="{C31825A0-4FD2-FC40-822B-B1A5982EDDA0}"/>
              </a:ext>
            </a:extLst>
          </p:cNvPr>
          <p:cNvPicPr>
            <a:picLocks noChangeAspect="1"/>
          </p:cNvPicPr>
          <p:nvPr/>
        </p:nvPicPr>
        <p:blipFill>
          <a:blip r:embed="rId3"/>
          <a:stretch>
            <a:fillRect/>
          </a:stretch>
        </p:blipFill>
        <p:spPr>
          <a:xfrm>
            <a:off x="66501" y="342992"/>
            <a:ext cx="4144418" cy="6433626"/>
          </a:xfrm>
          <a:prstGeom prst="rect">
            <a:avLst/>
          </a:prstGeom>
        </p:spPr>
      </p:pic>
    </p:spTree>
    <p:extLst>
      <p:ext uri="{BB962C8B-B14F-4D97-AF65-F5344CB8AC3E}">
        <p14:creationId xmlns:p14="http://schemas.microsoft.com/office/powerpoint/2010/main" val="17247269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text on a white background&#10;&#10;Description automatically generated">
            <a:extLst>
              <a:ext uri="{FF2B5EF4-FFF2-40B4-BE49-F238E27FC236}">
                <a16:creationId xmlns:a16="http://schemas.microsoft.com/office/drawing/2014/main" id="{FA2F18E4-E6FD-451E-92EB-BB85022EE391}"/>
              </a:ext>
            </a:extLst>
          </p:cNvPr>
          <p:cNvPicPr>
            <a:picLocks noChangeAspect="1"/>
          </p:cNvPicPr>
          <p:nvPr/>
        </p:nvPicPr>
        <p:blipFill rotWithShape="1">
          <a:blip r:embed="rId2">
            <a:extLst>
              <a:ext uri="{28A0092B-C50C-407E-A947-70E740481C1C}">
                <a14:useLocalDpi xmlns:a14="http://schemas.microsoft.com/office/drawing/2010/main" val="0"/>
              </a:ext>
            </a:extLst>
          </a:blip>
          <a:srcRect r="-250"/>
          <a:stretch/>
        </p:blipFill>
        <p:spPr>
          <a:xfrm>
            <a:off x="774568" y="1252582"/>
            <a:ext cx="2553788" cy="1910581"/>
          </a:xfrm>
          <a:prstGeom prst="rect">
            <a:avLst/>
          </a:prstGeom>
        </p:spPr>
      </p:pic>
      <p:sp>
        <p:nvSpPr>
          <p:cNvPr id="8" name="TextBox 7">
            <a:extLst>
              <a:ext uri="{FF2B5EF4-FFF2-40B4-BE49-F238E27FC236}">
                <a16:creationId xmlns:a16="http://schemas.microsoft.com/office/drawing/2014/main" id="{180B695A-D5A4-45A7-B2F1-9A68D03FA8A2}"/>
              </a:ext>
            </a:extLst>
          </p:cNvPr>
          <p:cNvSpPr txBox="1"/>
          <p:nvPr/>
        </p:nvSpPr>
        <p:spPr>
          <a:xfrm>
            <a:off x="3252007" y="1240513"/>
            <a:ext cx="3550363" cy="715581"/>
          </a:xfrm>
          <a:prstGeom prst="rect">
            <a:avLst/>
          </a:prstGeom>
          <a:noFill/>
        </p:spPr>
        <p:txBody>
          <a:bodyPr wrap="square" rtlCol="0">
            <a:spAutoFit/>
          </a:bodyPr>
          <a:lstStyle/>
          <a:p>
            <a:r>
              <a:rPr lang="en-US" altLang="zh-CN" sz="1350" dirty="0">
                <a:solidFill>
                  <a:srgbClr val="0000FF"/>
                </a:solidFill>
              </a:rPr>
              <a:t>Alpha diversity tends to be higher in </a:t>
            </a:r>
            <a:r>
              <a:rPr lang="en-US" altLang="zh-CN" sz="1350" i="1" dirty="0" err="1">
                <a:solidFill>
                  <a:srgbClr val="0000FF"/>
                </a:solidFill>
              </a:rPr>
              <a:t>Blastocystis</a:t>
            </a:r>
            <a:r>
              <a:rPr lang="en-US" altLang="zh-CN" sz="1350" dirty="0">
                <a:solidFill>
                  <a:srgbClr val="0000FF"/>
                </a:solidFill>
              </a:rPr>
              <a:t> positive subjects, significant in the 0-3 and 8-18y age groups  </a:t>
            </a:r>
          </a:p>
        </p:txBody>
      </p:sp>
      <p:sp>
        <p:nvSpPr>
          <p:cNvPr id="6" name="Title 1">
            <a:extLst>
              <a:ext uri="{FF2B5EF4-FFF2-40B4-BE49-F238E27FC236}">
                <a16:creationId xmlns:a16="http://schemas.microsoft.com/office/drawing/2014/main" id="{C7014388-BBB6-4E87-97B5-E138C91E5F78}"/>
              </a:ext>
            </a:extLst>
          </p:cNvPr>
          <p:cNvSpPr txBox="1">
            <a:spLocks/>
          </p:cNvSpPr>
          <p:nvPr/>
        </p:nvSpPr>
        <p:spPr>
          <a:xfrm>
            <a:off x="0" y="238092"/>
            <a:ext cx="9144000" cy="385183"/>
          </a:xfrm>
          <a:prstGeom prst="rect">
            <a:avLst/>
          </a:prstGeom>
        </p:spPr>
        <p:txBody>
          <a:bodyPr vert="horz" lIns="68580" tIns="34290" rIns="68580" bIns="3429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dirty="0"/>
              <a:t>Fig 4. (A)Alpha diversity of fecal microbiota by </a:t>
            </a:r>
            <a:r>
              <a:rPr lang="en-US" altLang="zh-CN" sz="1800" b="1" i="1" dirty="0"/>
              <a:t>Blastocystis</a:t>
            </a:r>
            <a:r>
              <a:rPr lang="en-US" altLang="zh-CN" sz="1800" b="1" dirty="0"/>
              <a:t> status and age group. (B) Relative abundance of fecal bacteria that significantly differ by </a:t>
            </a:r>
            <a:r>
              <a:rPr lang="en-US" altLang="zh-CN" sz="1800" b="1" i="1" dirty="0" err="1"/>
              <a:t>Blastocistis</a:t>
            </a:r>
            <a:r>
              <a:rPr lang="en-US" altLang="zh-CN" sz="1800" b="1" dirty="0"/>
              <a:t> status </a:t>
            </a:r>
            <a:endParaRPr lang="en-US" altLang="zh-CN" sz="1800" dirty="0"/>
          </a:p>
        </p:txBody>
      </p:sp>
      <p:pic>
        <p:nvPicPr>
          <p:cNvPr id="9" name="Picture 8" descr="A screenshot of a computer&#10;&#10;Description automatically generated">
            <a:extLst>
              <a:ext uri="{FF2B5EF4-FFF2-40B4-BE49-F238E27FC236}">
                <a16:creationId xmlns:a16="http://schemas.microsoft.com/office/drawing/2014/main" id="{889B4E7C-1774-DB49-910F-3268E3E471A0}"/>
              </a:ext>
            </a:extLst>
          </p:cNvPr>
          <p:cNvPicPr>
            <a:picLocks noChangeAspect="1"/>
          </p:cNvPicPr>
          <p:nvPr/>
        </p:nvPicPr>
        <p:blipFill rotWithShape="1">
          <a:blip r:embed="rId3">
            <a:extLst>
              <a:ext uri="{28A0092B-C50C-407E-A947-70E740481C1C}">
                <a14:useLocalDpi xmlns:a14="http://schemas.microsoft.com/office/drawing/2010/main" val="0"/>
              </a:ext>
            </a:extLst>
          </a:blip>
          <a:srcRect l="1238" r="55732"/>
          <a:stretch/>
        </p:blipFill>
        <p:spPr>
          <a:xfrm>
            <a:off x="855043" y="3214707"/>
            <a:ext cx="2928580" cy="2600006"/>
          </a:xfrm>
          <a:prstGeom prst="rect">
            <a:avLst/>
          </a:prstGeom>
        </p:spPr>
      </p:pic>
      <p:graphicFrame>
        <p:nvGraphicFramePr>
          <p:cNvPr id="10" name="Table 9">
            <a:extLst>
              <a:ext uri="{FF2B5EF4-FFF2-40B4-BE49-F238E27FC236}">
                <a16:creationId xmlns:a16="http://schemas.microsoft.com/office/drawing/2014/main" id="{98FE36A3-2337-964E-BE3F-D2183F25FC24}"/>
              </a:ext>
            </a:extLst>
          </p:cNvPr>
          <p:cNvGraphicFramePr>
            <a:graphicFrameLocks noGrp="1"/>
          </p:cNvGraphicFramePr>
          <p:nvPr/>
        </p:nvGraphicFramePr>
        <p:xfrm>
          <a:off x="3820242" y="3185847"/>
          <a:ext cx="4271450" cy="2605067"/>
        </p:xfrm>
        <a:graphic>
          <a:graphicData uri="http://schemas.openxmlformats.org/drawingml/2006/table">
            <a:tbl>
              <a:tblPr>
                <a:tableStyleId>{5940675A-B579-460E-94D1-54222C63F5DA}</a:tableStyleId>
              </a:tblPr>
              <a:tblGrid>
                <a:gridCol w="646221">
                  <a:extLst>
                    <a:ext uri="{9D8B030D-6E8A-4147-A177-3AD203B41FA5}">
                      <a16:colId xmlns:a16="http://schemas.microsoft.com/office/drawing/2014/main" val="2784882968"/>
                    </a:ext>
                  </a:extLst>
                </a:gridCol>
                <a:gridCol w="679730">
                  <a:extLst>
                    <a:ext uri="{9D8B030D-6E8A-4147-A177-3AD203B41FA5}">
                      <a16:colId xmlns:a16="http://schemas.microsoft.com/office/drawing/2014/main" val="3260070685"/>
                    </a:ext>
                  </a:extLst>
                </a:gridCol>
                <a:gridCol w="1173344">
                  <a:extLst>
                    <a:ext uri="{9D8B030D-6E8A-4147-A177-3AD203B41FA5}">
                      <a16:colId xmlns:a16="http://schemas.microsoft.com/office/drawing/2014/main" val="712358317"/>
                    </a:ext>
                  </a:extLst>
                </a:gridCol>
                <a:gridCol w="1105134">
                  <a:extLst>
                    <a:ext uri="{9D8B030D-6E8A-4147-A177-3AD203B41FA5}">
                      <a16:colId xmlns:a16="http://schemas.microsoft.com/office/drawing/2014/main" val="59765342"/>
                    </a:ext>
                  </a:extLst>
                </a:gridCol>
                <a:gridCol w="667021">
                  <a:extLst>
                    <a:ext uri="{9D8B030D-6E8A-4147-A177-3AD203B41FA5}">
                      <a16:colId xmlns:a16="http://schemas.microsoft.com/office/drawing/2014/main" val="2191228331"/>
                    </a:ext>
                  </a:extLst>
                </a:gridCol>
              </a:tblGrid>
              <a:tr h="162377">
                <a:tc>
                  <a:txBody>
                    <a:bodyPr/>
                    <a:lstStyle/>
                    <a:p>
                      <a:pPr algn="l" fontAlgn="b"/>
                      <a:r>
                        <a:rPr lang="en-US" sz="500" b="0" u="none" strike="noStrike" dirty="0">
                          <a:solidFill>
                            <a:srgbClr val="000000"/>
                          </a:solidFill>
                          <a:effectLst/>
                        </a:rPr>
                        <a:t>Phylum</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0000"/>
                          </a:solidFill>
                          <a:effectLst/>
                        </a:rPr>
                        <a:t>Order</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0000"/>
                          </a:solidFill>
                          <a:effectLst/>
                          <a:latin typeface="Calibri" panose="020F0502020204030204" pitchFamily="34" charset="0"/>
                        </a:rPr>
                        <a:t>Family</a:t>
                      </a:r>
                    </a:p>
                  </a:txBody>
                  <a:tcPr marL="2357" marR="2357" marT="2357" marB="0" anchor="ctr"/>
                </a:tc>
                <a:tc>
                  <a:txBody>
                    <a:bodyPr/>
                    <a:lstStyle/>
                    <a:p>
                      <a:pPr algn="l" fontAlgn="b"/>
                      <a:r>
                        <a:rPr lang="en-US" sz="500" b="0" u="none" strike="noStrike" dirty="0">
                          <a:solidFill>
                            <a:srgbClr val="000000"/>
                          </a:solidFill>
                          <a:effectLst/>
                        </a:rPr>
                        <a:t>Genus</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ctr" fontAlgn="b"/>
                      <a:r>
                        <a:rPr lang="en-US" sz="500" b="0" u="none" strike="noStrike" dirty="0">
                          <a:solidFill>
                            <a:srgbClr val="000000"/>
                          </a:solidFill>
                          <a:effectLst/>
                        </a:rPr>
                        <a:t>log2Ratio</a:t>
                      </a:r>
                    </a:p>
                    <a:p>
                      <a:pPr algn="ctr" fontAlgn="b"/>
                      <a:r>
                        <a:rPr lang="en-US" sz="500" b="0" i="0" u="none" strike="noStrike" dirty="0">
                          <a:solidFill>
                            <a:srgbClr val="000000"/>
                          </a:solidFill>
                          <a:effectLst/>
                          <a:latin typeface="Calibri" panose="020F0502020204030204" pitchFamily="34" charset="0"/>
                        </a:rPr>
                        <a:t>(</a:t>
                      </a:r>
                      <a:r>
                        <a:rPr lang="en-US" altLang="zh-CN" sz="500" b="0" i="0" u="none" strike="noStrike" dirty="0">
                          <a:solidFill>
                            <a:srgbClr val="000000"/>
                          </a:solidFill>
                          <a:effectLst/>
                          <a:latin typeface="Calibri" panose="020F0502020204030204" pitchFamily="34" charset="0"/>
                        </a:rPr>
                        <a:t>Positive/Negative</a:t>
                      </a:r>
                      <a:r>
                        <a:rPr lang="en-US" sz="500" b="0" i="0" u="none" strike="noStrike" dirty="0">
                          <a:solidFill>
                            <a:srgbClr val="000000"/>
                          </a:solidFill>
                          <a:effectLst/>
                          <a:latin typeface="Calibri" panose="020F0502020204030204" pitchFamily="34" charset="0"/>
                        </a:rPr>
                        <a:t>)</a:t>
                      </a:r>
                    </a:p>
                  </a:txBody>
                  <a:tcPr marL="2357" marR="2357" marT="2357" marB="0" anchor="ctr"/>
                </a:tc>
                <a:extLst>
                  <a:ext uri="{0D108BD9-81ED-4DB2-BD59-A6C34878D82A}">
                    <a16:rowId xmlns:a16="http://schemas.microsoft.com/office/drawing/2014/main" val="2778344901"/>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Bifidobacterium</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-4.10</a:t>
                      </a:r>
                    </a:p>
                  </a:txBody>
                  <a:tcPr marL="7144" marR="7144" marT="7144" marB="0" anchor="ctr"/>
                </a:tc>
                <a:extLst>
                  <a:ext uri="{0D108BD9-81ED-4DB2-BD59-A6C34878D82A}">
                    <a16:rowId xmlns:a16="http://schemas.microsoft.com/office/drawing/2014/main" val="778869553"/>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-4.55</a:t>
                      </a:r>
                    </a:p>
                  </a:txBody>
                  <a:tcPr marL="7144" marR="7144" marT="7144" marB="0" anchor="ctr"/>
                </a:tc>
                <a:extLst>
                  <a:ext uri="{0D108BD9-81ED-4DB2-BD59-A6C34878D82A}">
                    <a16:rowId xmlns:a16="http://schemas.microsoft.com/office/drawing/2014/main" val="4018208639"/>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uncultured</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-1.29</a:t>
                      </a:r>
                    </a:p>
                  </a:txBody>
                  <a:tcPr marL="7144" marR="7144" marT="7144" marB="0" anchor="ctr"/>
                </a:tc>
                <a:extLst>
                  <a:ext uri="{0D108BD9-81ED-4DB2-BD59-A6C34878D82A}">
                    <a16:rowId xmlns:a16="http://schemas.microsoft.com/office/drawing/2014/main" val="1623183743"/>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Atopobiaceae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Libanicoccus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-1.91</a:t>
                      </a:r>
                    </a:p>
                  </a:txBody>
                  <a:tcPr marL="7144" marR="7144" marT="7144" marB="0" anchor="ctr"/>
                </a:tc>
                <a:extLst>
                  <a:ext uri="{0D108BD9-81ED-4DB2-BD59-A6C34878D82A}">
                    <a16:rowId xmlns:a16="http://schemas.microsoft.com/office/drawing/2014/main" val="4065471438"/>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Rothia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-3.35</a:t>
                      </a:r>
                    </a:p>
                  </a:txBody>
                  <a:tcPr marL="7144" marR="7144" marT="7144" marB="0" anchor="ctr"/>
                </a:tc>
                <a:extLst>
                  <a:ext uri="{0D108BD9-81ED-4DB2-BD59-A6C34878D82A}">
                    <a16:rowId xmlns:a16="http://schemas.microsoft.com/office/drawing/2014/main" val="138445530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Fusicatenibacter</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-2.34</a:t>
                      </a:r>
                    </a:p>
                  </a:txBody>
                  <a:tcPr marL="7144" marR="7144" marT="7144" marB="0" anchor="ctr"/>
                </a:tc>
                <a:extLst>
                  <a:ext uri="{0D108BD9-81ED-4DB2-BD59-A6C34878D82A}">
                    <a16:rowId xmlns:a16="http://schemas.microsoft.com/office/drawing/2014/main" val="394892115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 FCS020 group</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-1.71</a:t>
                      </a:r>
                    </a:p>
                  </a:txBody>
                  <a:tcPr marL="7144" marR="7144" marT="7144" marB="0" anchor="ctr"/>
                </a:tc>
                <a:extLst>
                  <a:ext uri="{0D108BD9-81ED-4DB2-BD59-A6C34878D82A}">
                    <a16:rowId xmlns:a16="http://schemas.microsoft.com/office/drawing/2014/main" val="3472478728"/>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Aeromonadales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Succinivibrionaceae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Succinivibrio</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1.64</a:t>
                      </a:r>
                    </a:p>
                  </a:txBody>
                  <a:tcPr marL="7144" marR="7144" marT="7144" marB="0" anchor="ctr"/>
                </a:tc>
                <a:extLst>
                  <a:ext uri="{0D108BD9-81ED-4DB2-BD59-A6C34878D82A}">
                    <a16:rowId xmlns:a16="http://schemas.microsoft.com/office/drawing/2014/main" val="2045338669"/>
                  </a:ext>
                </a:extLst>
              </a:tr>
              <a:tr h="90470">
                <a:tc>
                  <a:txBody>
                    <a:bodyPr/>
                    <a:lstStyle/>
                    <a:p>
                      <a:pPr algn="l" fontAlgn="b"/>
                      <a:r>
                        <a:rPr lang="en-US" sz="500" b="0" u="none" strike="noStrike">
                          <a:solidFill>
                            <a:srgbClr val="FF0000"/>
                          </a:solidFill>
                          <a:effectLst/>
                        </a:rPr>
                        <a:t>Tenericutes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Mollicutes RF39</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 bacterium</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1.42</a:t>
                      </a:r>
                    </a:p>
                  </a:txBody>
                  <a:tcPr marL="7144" marR="7144" marT="7144" marB="0" anchor="ctr"/>
                </a:tc>
                <a:extLst>
                  <a:ext uri="{0D108BD9-81ED-4DB2-BD59-A6C34878D82A}">
                    <a16:rowId xmlns:a16="http://schemas.microsoft.com/office/drawing/2014/main" val="273399983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r>
                        <a:rPr lang="en-US" sz="500" b="0" u="none" strike="noStrike" dirty="0">
                          <a:solidFill>
                            <a:srgbClr val="FF0000"/>
                          </a:solidFill>
                          <a:effectLst/>
                        </a:rPr>
                        <a:t> vadinBB60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2.14</a:t>
                      </a:r>
                    </a:p>
                  </a:txBody>
                  <a:tcPr marL="7144" marR="7144" marT="7144" marB="0" anchor="ctr"/>
                </a:tc>
                <a:extLst>
                  <a:ext uri="{0D108BD9-81ED-4DB2-BD59-A6C34878D82A}">
                    <a16:rowId xmlns:a16="http://schemas.microsoft.com/office/drawing/2014/main" val="1954528173"/>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NK4A214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2.31</a:t>
                      </a:r>
                    </a:p>
                  </a:txBody>
                  <a:tcPr marL="7144" marR="7144" marT="7144" marB="0" anchor="ctr"/>
                </a:tc>
                <a:extLst>
                  <a:ext uri="{0D108BD9-81ED-4DB2-BD59-A6C34878D82A}">
                    <a16:rowId xmlns:a16="http://schemas.microsoft.com/office/drawing/2014/main" val="86032737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1.00</a:t>
                      </a:r>
                    </a:p>
                  </a:txBody>
                  <a:tcPr marL="7144" marR="7144" marT="7144" marB="0" anchor="ctr"/>
                </a:tc>
                <a:extLst>
                  <a:ext uri="{0D108BD9-81ED-4DB2-BD59-A6C34878D82A}">
                    <a16:rowId xmlns:a16="http://schemas.microsoft.com/office/drawing/2014/main" val="1120597615"/>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Bacteroidales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r>
                        <a:rPr lang="en-US" sz="500" b="0" u="none" strike="noStrike" dirty="0">
                          <a:solidFill>
                            <a:srgbClr val="FF0000"/>
                          </a:solidFill>
                          <a:effectLst/>
                        </a:rPr>
                        <a:t> RC9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0.97</a:t>
                      </a:r>
                    </a:p>
                  </a:txBody>
                  <a:tcPr marL="7144" marR="7144" marT="7144" marB="0" anchor="ctr"/>
                </a:tc>
                <a:extLst>
                  <a:ext uri="{0D108BD9-81ED-4DB2-BD59-A6C34878D82A}">
                    <a16:rowId xmlns:a16="http://schemas.microsoft.com/office/drawing/2014/main" val="2666171741"/>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UCG-010</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1.77</a:t>
                      </a:r>
                    </a:p>
                  </a:txBody>
                  <a:tcPr marL="7144" marR="7144" marT="7144" marB="0" anchor="ctr"/>
                </a:tc>
                <a:extLst>
                  <a:ext uri="{0D108BD9-81ED-4DB2-BD59-A6C34878D82A}">
                    <a16:rowId xmlns:a16="http://schemas.microsoft.com/office/drawing/2014/main" val="37425399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UCG-002</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0.85</a:t>
                      </a:r>
                    </a:p>
                  </a:txBody>
                  <a:tcPr marL="7144" marR="7144" marT="7144" marB="0" anchor="ctr"/>
                </a:tc>
                <a:extLst>
                  <a:ext uri="{0D108BD9-81ED-4DB2-BD59-A6C34878D82A}">
                    <a16:rowId xmlns:a16="http://schemas.microsoft.com/office/drawing/2014/main" val="328802854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UCG-005</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1.48</a:t>
                      </a:r>
                    </a:p>
                  </a:txBody>
                  <a:tcPr marL="7144" marR="7144" marT="7144" marB="0" anchor="ctr"/>
                </a:tc>
                <a:extLst>
                  <a:ext uri="{0D108BD9-81ED-4DB2-BD59-A6C34878D82A}">
                    <a16:rowId xmlns:a16="http://schemas.microsoft.com/office/drawing/2014/main" val="270697247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r>
                        <a:rPr lang="en-US" sz="500" b="0" u="none" strike="noStrike" dirty="0">
                          <a:solidFill>
                            <a:srgbClr val="FF0000"/>
                          </a:solidFill>
                          <a:effectLst/>
                        </a:rPr>
                        <a:t> R-7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1.46</a:t>
                      </a:r>
                    </a:p>
                  </a:txBody>
                  <a:tcPr marL="7144" marR="7144" marT="7144" marB="0" anchor="ctr"/>
                </a:tc>
                <a:extLst>
                  <a:ext uri="{0D108BD9-81ED-4DB2-BD59-A6C34878D82A}">
                    <a16:rowId xmlns:a16="http://schemas.microsoft.com/office/drawing/2014/main" val="223728660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Streptococcaceae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Streptococcus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-0.91</a:t>
                      </a:r>
                    </a:p>
                  </a:txBody>
                  <a:tcPr marL="7144" marR="7144" marT="7144" marB="0" anchor="ctr"/>
                </a:tc>
                <a:extLst>
                  <a:ext uri="{0D108BD9-81ED-4DB2-BD59-A6C34878D82A}">
                    <a16:rowId xmlns:a16="http://schemas.microsoft.com/office/drawing/2014/main" val="2536645152"/>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a:t>
                      </a:r>
                      <a:r>
                        <a:rPr lang="en-US" sz="500" b="0" u="none" strike="noStrike" dirty="0" err="1">
                          <a:solidFill>
                            <a:srgbClr val="00B050"/>
                          </a:solidFill>
                          <a:effectLst/>
                        </a:rPr>
                        <a:t>Ruminococcus</a:t>
                      </a:r>
                      <a:r>
                        <a:rPr lang="en-US" sz="500" b="0" u="none" strike="noStrike" dirty="0">
                          <a:solidFill>
                            <a:srgbClr val="00B050"/>
                          </a:solidFill>
                          <a:effectLst/>
                        </a:rPr>
                        <a:t>] torques group</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-1.33</a:t>
                      </a:r>
                    </a:p>
                  </a:txBody>
                  <a:tcPr marL="7144" marR="7144" marT="7144" marB="0" anchor="ctr"/>
                </a:tc>
                <a:extLst>
                  <a:ext uri="{0D108BD9-81ED-4DB2-BD59-A6C34878D82A}">
                    <a16:rowId xmlns:a16="http://schemas.microsoft.com/office/drawing/2014/main" val="393026322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Dorea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-1.28</a:t>
                      </a:r>
                    </a:p>
                  </a:txBody>
                  <a:tcPr marL="7144" marR="7144" marT="7144" marB="0" anchor="ctr"/>
                </a:tc>
                <a:extLst>
                  <a:ext uri="{0D108BD9-81ED-4DB2-BD59-A6C34878D82A}">
                    <a16:rowId xmlns:a16="http://schemas.microsoft.com/office/drawing/2014/main" val="4009342133"/>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Coriobacteriales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Collinsella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-0.84</a:t>
                      </a:r>
                    </a:p>
                  </a:txBody>
                  <a:tcPr marL="7144" marR="7144" marT="7144" marB="0" anchor="ctr"/>
                </a:tc>
                <a:extLst>
                  <a:ext uri="{0D108BD9-81ED-4DB2-BD59-A6C34878D82A}">
                    <a16:rowId xmlns:a16="http://schemas.microsoft.com/office/drawing/2014/main" val="2773522990"/>
                  </a:ext>
                </a:extLst>
              </a:tr>
              <a:tr h="90470">
                <a:tc>
                  <a:txBody>
                    <a:bodyPr/>
                    <a:lstStyle/>
                    <a:p>
                      <a:pPr algn="l" fontAlgn="b"/>
                      <a:r>
                        <a:rPr lang="en-US" sz="500" b="0" u="none" strike="noStrike">
                          <a:solidFill>
                            <a:srgbClr val="FF0000"/>
                          </a:solidFill>
                          <a:effectLst/>
                        </a:rPr>
                        <a:t>Spirochaetes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Treponema 2</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0.64</a:t>
                      </a:r>
                    </a:p>
                  </a:txBody>
                  <a:tcPr marL="7144" marR="7144" marT="7144" marB="0" anchor="ctr"/>
                </a:tc>
                <a:extLst>
                  <a:ext uri="{0D108BD9-81ED-4DB2-BD59-A6C34878D82A}">
                    <a16:rowId xmlns:a16="http://schemas.microsoft.com/office/drawing/2014/main" val="3072800247"/>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Bacteroidales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p-2534-18B5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5.48</a:t>
                      </a:r>
                    </a:p>
                  </a:txBody>
                  <a:tcPr marL="7144" marR="7144" marT="7144" marB="0" anchor="ctr"/>
                </a:tc>
                <a:extLst>
                  <a:ext uri="{0D108BD9-81ED-4DB2-BD59-A6C34878D82A}">
                    <a16:rowId xmlns:a16="http://schemas.microsoft.com/office/drawing/2014/main" val="23822875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organism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4.16</a:t>
                      </a:r>
                    </a:p>
                  </a:txBody>
                  <a:tcPr marL="7144" marR="7144" marT="7144" marB="0" anchor="ctr"/>
                </a:tc>
                <a:extLst>
                  <a:ext uri="{0D108BD9-81ED-4DB2-BD59-A6C34878D82A}">
                    <a16:rowId xmlns:a16="http://schemas.microsoft.com/office/drawing/2014/main" val="2643693266"/>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3.85</a:t>
                      </a:r>
                    </a:p>
                  </a:txBody>
                  <a:tcPr marL="7144" marR="7144" marT="7144" marB="0" anchor="ctr"/>
                </a:tc>
                <a:extLst>
                  <a:ext uri="{0D108BD9-81ED-4DB2-BD59-A6C34878D82A}">
                    <a16:rowId xmlns:a16="http://schemas.microsoft.com/office/drawing/2014/main" val="485786160"/>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Rhodospirillales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gut metagenome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4.19</a:t>
                      </a:r>
                    </a:p>
                  </a:txBody>
                  <a:tcPr marL="7144" marR="7144" marT="7144" marB="0" anchor="ctr"/>
                </a:tc>
                <a:extLst>
                  <a:ext uri="{0D108BD9-81ED-4DB2-BD59-A6C34878D82A}">
                    <a16:rowId xmlns:a16="http://schemas.microsoft.com/office/drawing/2014/main" val="18226184"/>
                  </a:ext>
                </a:extLst>
              </a:tr>
              <a:tr h="90470">
                <a:tc>
                  <a:txBody>
                    <a:bodyPr/>
                    <a:lstStyle/>
                    <a:p>
                      <a:pPr algn="l" fontAlgn="b"/>
                      <a:r>
                        <a:rPr lang="en-US" sz="500" b="0" u="none" strike="noStrike" dirty="0" err="1">
                          <a:solidFill>
                            <a:srgbClr val="FF0000"/>
                          </a:solidFill>
                          <a:effectLst/>
                        </a:rPr>
                        <a:t>Kiritimatiellaeota</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WCHB1-41</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4.15</a:t>
                      </a:r>
                    </a:p>
                  </a:txBody>
                  <a:tcPr marL="7144" marR="7144" marT="7144" marB="0" anchor="ctr"/>
                </a:tc>
                <a:extLst>
                  <a:ext uri="{0D108BD9-81ED-4DB2-BD59-A6C34878D82A}">
                    <a16:rowId xmlns:a16="http://schemas.microsoft.com/office/drawing/2014/main" val="3392573872"/>
                  </a:ext>
                </a:extLst>
              </a:tr>
            </a:tbl>
          </a:graphicData>
        </a:graphic>
      </p:graphicFrame>
      <p:sp>
        <p:nvSpPr>
          <p:cNvPr id="7" name="Rectangle 6">
            <a:extLst>
              <a:ext uri="{FF2B5EF4-FFF2-40B4-BE49-F238E27FC236}">
                <a16:creationId xmlns:a16="http://schemas.microsoft.com/office/drawing/2014/main" id="{71B1DCBA-9173-4FA4-9A78-B987ABD865CA}"/>
              </a:ext>
            </a:extLst>
          </p:cNvPr>
          <p:cNvSpPr/>
          <p:nvPr/>
        </p:nvSpPr>
        <p:spPr>
          <a:xfrm>
            <a:off x="130375" y="5852738"/>
            <a:ext cx="8582551" cy="507831"/>
          </a:xfrm>
          <a:prstGeom prst="rect">
            <a:avLst/>
          </a:prstGeom>
        </p:spPr>
        <p:txBody>
          <a:bodyPr wrap="square">
            <a:spAutoFit/>
          </a:bodyPr>
          <a:lstStyle/>
          <a:p>
            <a:r>
              <a:rPr lang="en-US" sz="900" dirty="0"/>
              <a:t>Heatmap of relative abundance of the 27 taxa differing significantly with Blastocystis status. Each row represent a genus, each column represent a sample. Genus clustering was based on Euclidean distance using </a:t>
            </a:r>
            <a:r>
              <a:rPr lang="en-US" sz="900" dirty="0" err="1"/>
              <a:t>hclust</a:t>
            </a:r>
            <a:r>
              <a:rPr lang="en-US" sz="900" dirty="0"/>
              <a:t> (complete agglomeration method). Samples are arranged by Blastocystis status and age group. Font colors indicate higher (red) or lower (green) </a:t>
            </a:r>
            <a:r>
              <a:rPr lang="en-US" altLang="zh-CN" sz="900" dirty="0"/>
              <a:t>relative abundance in Blastocystis positive samples.</a:t>
            </a:r>
            <a:endParaRPr lang="en-US" sz="900" dirty="0"/>
          </a:p>
        </p:txBody>
      </p:sp>
      <p:sp>
        <p:nvSpPr>
          <p:cNvPr id="2" name="TextBox 1">
            <a:extLst>
              <a:ext uri="{FF2B5EF4-FFF2-40B4-BE49-F238E27FC236}">
                <a16:creationId xmlns:a16="http://schemas.microsoft.com/office/drawing/2014/main" id="{AEBD9FCA-A8FB-4CC7-B8D0-C3CE89106579}"/>
              </a:ext>
            </a:extLst>
          </p:cNvPr>
          <p:cNvSpPr txBox="1"/>
          <p:nvPr/>
        </p:nvSpPr>
        <p:spPr>
          <a:xfrm>
            <a:off x="352122" y="1290391"/>
            <a:ext cx="300082" cy="300082"/>
          </a:xfrm>
          <a:prstGeom prst="rect">
            <a:avLst/>
          </a:prstGeom>
          <a:noFill/>
        </p:spPr>
        <p:txBody>
          <a:bodyPr wrap="none" rtlCol="0">
            <a:spAutoFit/>
          </a:bodyPr>
          <a:lstStyle/>
          <a:p>
            <a:r>
              <a:rPr lang="en-US" sz="1350" dirty="0"/>
              <a:t>A</a:t>
            </a:r>
          </a:p>
        </p:txBody>
      </p:sp>
      <p:sp>
        <p:nvSpPr>
          <p:cNvPr id="11" name="TextBox 10">
            <a:extLst>
              <a:ext uri="{FF2B5EF4-FFF2-40B4-BE49-F238E27FC236}">
                <a16:creationId xmlns:a16="http://schemas.microsoft.com/office/drawing/2014/main" id="{D1D0FD5A-5BB7-4087-980A-1DD23C7AA43C}"/>
              </a:ext>
            </a:extLst>
          </p:cNvPr>
          <p:cNvSpPr txBox="1"/>
          <p:nvPr/>
        </p:nvSpPr>
        <p:spPr>
          <a:xfrm>
            <a:off x="352122" y="3214706"/>
            <a:ext cx="300082" cy="300082"/>
          </a:xfrm>
          <a:prstGeom prst="rect">
            <a:avLst/>
          </a:prstGeom>
          <a:noFill/>
        </p:spPr>
        <p:txBody>
          <a:bodyPr wrap="none" rtlCol="0">
            <a:spAutoFit/>
          </a:bodyPr>
          <a:lstStyle/>
          <a:p>
            <a:r>
              <a:rPr lang="en-US" sz="1350" dirty="0"/>
              <a:t>B</a:t>
            </a:r>
          </a:p>
        </p:txBody>
      </p:sp>
    </p:spTree>
    <p:extLst>
      <p:ext uri="{BB962C8B-B14F-4D97-AF65-F5344CB8AC3E}">
        <p14:creationId xmlns:p14="http://schemas.microsoft.com/office/powerpoint/2010/main" val="2976466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47721"/>
            <a:ext cx="9144000" cy="338554"/>
          </a:xfrm>
          <a:prstGeom prst="rect">
            <a:avLst/>
          </a:prstGeom>
          <a:noFill/>
        </p:spPr>
        <p:txBody>
          <a:bodyPr wrap="square" rtlCol="0">
            <a:spAutoFit/>
          </a:bodyPr>
          <a:lstStyle/>
          <a:p>
            <a:r>
              <a:rPr lang="en-US" altLang="zh-CN" sz="1600" dirty="0"/>
              <a:t>Figure x.</a:t>
            </a:r>
            <a:r>
              <a:rPr lang="zh-CN" altLang="en-US" sz="1600" dirty="0"/>
              <a:t> </a:t>
            </a:r>
            <a:r>
              <a:rPr lang="en-US" sz="1600" dirty="0"/>
              <a:t>Body morphometry from different exposure level during 2016. </a:t>
            </a:r>
          </a:p>
        </p:txBody>
      </p:sp>
      <p:pic>
        <p:nvPicPr>
          <p:cNvPr id="2" name="Picture 1">
            <a:extLst>
              <a:ext uri="{FF2B5EF4-FFF2-40B4-BE49-F238E27FC236}">
                <a16:creationId xmlns:a16="http://schemas.microsoft.com/office/drawing/2014/main" id="{AF79A044-028D-4246-9F36-B677BF4C4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7" y="575845"/>
            <a:ext cx="6574493" cy="4610304"/>
          </a:xfrm>
          <a:prstGeom prst="rect">
            <a:avLst/>
          </a:prstGeom>
        </p:spPr>
      </p:pic>
      <p:sp>
        <p:nvSpPr>
          <p:cNvPr id="10" name="TextBox 9">
            <a:extLst>
              <a:ext uri="{FF2B5EF4-FFF2-40B4-BE49-F238E27FC236}">
                <a16:creationId xmlns:a16="http://schemas.microsoft.com/office/drawing/2014/main" id="{C139CEC3-804F-49A0-A7ED-308B72454555}"/>
              </a:ext>
            </a:extLst>
          </p:cNvPr>
          <p:cNvSpPr txBox="1"/>
          <p:nvPr/>
        </p:nvSpPr>
        <p:spPr>
          <a:xfrm>
            <a:off x="481866" y="5754188"/>
            <a:ext cx="3297654" cy="738664"/>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0" indent="0">
              <a:buNone/>
            </a:pPr>
            <a:r>
              <a:rPr lang="en-US" dirty="0"/>
              <a:t>No significant difference in body morphometry was found in different exposure level. </a:t>
            </a:r>
          </a:p>
        </p:txBody>
      </p:sp>
      <p:graphicFrame>
        <p:nvGraphicFramePr>
          <p:cNvPr id="11" name="Table 10">
            <a:extLst>
              <a:ext uri="{FF2B5EF4-FFF2-40B4-BE49-F238E27FC236}">
                <a16:creationId xmlns:a16="http://schemas.microsoft.com/office/drawing/2014/main" id="{03483EC5-76F8-423E-A078-9DC0243A30B1}"/>
              </a:ext>
            </a:extLst>
          </p:cNvPr>
          <p:cNvGraphicFramePr>
            <a:graphicFrameLocks noGrp="1"/>
          </p:cNvGraphicFramePr>
          <p:nvPr>
            <p:extLst>
              <p:ext uri="{D42A27DB-BD31-4B8C-83A1-F6EECF244321}">
                <p14:modId xmlns:p14="http://schemas.microsoft.com/office/powerpoint/2010/main" val="1625692781"/>
              </p:ext>
            </p:extLst>
          </p:nvPr>
        </p:nvGraphicFramePr>
        <p:xfrm>
          <a:off x="5146280" y="3080170"/>
          <a:ext cx="3916173" cy="1064784"/>
        </p:xfrm>
        <a:graphic>
          <a:graphicData uri="http://schemas.openxmlformats.org/drawingml/2006/table">
            <a:tbl>
              <a:tblPr/>
              <a:tblGrid>
                <a:gridCol w="1181682">
                  <a:extLst>
                    <a:ext uri="{9D8B030D-6E8A-4147-A177-3AD203B41FA5}">
                      <a16:colId xmlns:a16="http://schemas.microsoft.com/office/drawing/2014/main" val="3275567772"/>
                    </a:ext>
                  </a:extLst>
                </a:gridCol>
                <a:gridCol w="775063">
                  <a:extLst>
                    <a:ext uri="{9D8B030D-6E8A-4147-A177-3AD203B41FA5}">
                      <a16:colId xmlns:a16="http://schemas.microsoft.com/office/drawing/2014/main" val="831987646"/>
                    </a:ext>
                  </a:extLst>
                </a:gridCol>
                <a:gridCol w="792480">
                  <a:extLst>
                    <a:ext uri="{9D8B030D-6E8A-4147-A177-3AD203B41FA5}">
                      <a16:colId xmlns:a16="http://schemas.microsoft.com/office/drawing/2014/main" val="1007499481"/>
                    </a:ext>
                  </a:extLst>
                </a:gridCol>
                <a:gridCol w="1166948">
                  <a:extLst>
                    <a:ext uri="{9D8B030D-6E8A-4147-A177-3AD203B41FA5}">
                      <a16:colId xmlns:a16="http://schemas.microsoft.com/office/drawing/2014/main" val="466697196"/>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BODY</a:t>
                      </a:r>
                      <a:r>
                        <a:rPr lang="en-US" sz="1000" b="1" i="0" u="none" strike="noStrike" dirty="0">
                          <a:effectLst/>
                          <a:latin typeface="Arial" panose="020B0604020202020204" pitchFamily="34" charset="0"/>
                        </a:rPr>
                        <a:t> </a:t>
                      </a:r>
                      <a:r>
                        <a:rPr lang="en-US" sz="1000" b="1" i="0" u="none" strike="noStrike" dirty="0">
                          <a:effectLst/>
                          <a:highlight>
                            <a:srgbClr val="FFFF00"/>
                          </a:highlight>
                          <a:latin typeface="Arial" panose="020B0604020202020204" pitchFamily="34" charset="0"/>
                        </a:rPr>
                        <a:t>WEIGHT</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Adjusted P Value</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836631"/>
                  </a:ext>
                </a:extLst>
              </a:tr>
              <a:tr h="177464">
                <a:tc>
                  <a:txBody>
                    <a:bodyPr/>
                    <a:lstStyle/>
                    <a:p>
                      <a:pPr algn="ctr" fontAlgn="b"/>
                      <a:r>
                        <a:rPr lang="en-US" sz="1000" b="1" i="0" u="none" strike="noStrike" dirty="0">
                          <a:effectLst/>
                          <a:latin typeface="Arial" panose="020B0604020202020204" pitchFamily="34" charset="0"/>
                        </a:rPr>
                        <a:t>LOW - MEDIUM</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males/females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348722"/>
                  </a:ext>
                </a:extLst>
              </a:tr>
              <a:tr h="177464">
                <a:tc>
                  <a:txBody>
                    <a:bodyPr/>
                    <a:lstStyle/>
                    <a:p>
                      <a:pPr algn="ctr" fontAlgn="b"/>
                      <a:r>
                        <a:rPr lang="en-US" sz="1000" b="1" i="0" u="none" strike="noStrike" dirty="0">
                          <a:effectLst/>
                          <a:latin typeface="Arial" panose="020B0604020202020204" pitchFamily="34" charset="0"/>
                        </a:rPr>
                        <a:t>0-3</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0.8595</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960822"/>
                  </a:ext>
                </a:extLst>
              </a:tr>
              <a:tr h="177464">
                <a:tc>
                  <a:txBody>
                    <a:bodyPr/>
                    <a:lstStyle/>
                    <a:p>
                      <a:pPr algn="ctr" fontAlgn="b"/>
                      <a:r>
                        <a:rPr lang="en-US" sz="1000" b="1" i="0" u="none" strike="noStrike" dirty="0">
                          <a:effectLst/>
                          <a:latin typeface="Arial" panose="020B0604020202020204" pitchFamily="34" charset="0"/>
                        </a:rPr>
                        <a:t>4-8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0.9798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3282945"/>
                  </a:ext>
                </a:extLst>
              </a:tr>
              <a:tr h="177464">
                <a:tc>
                  <a:txBody>
                    <a:bodyPr/>
                    <a:lstStyle/>
                    <a:p>
                      <a:pPr algn="ctr" fontAlgn="b"/>
                      <a:r>
                        <a:rPr lang="en-US" sz="1000" b="1" i="0" u="none" strike="noStrike" dirty="0">
                          <a:effectLst/>
                          <a:latin typeface="Arial" panose="020B0604020202020204" pitchFamily="34" charset="0"/>
                        </a:rPr>
                        <a:t>9-18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0.2540</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763562"/>
                  </a:ext>
                </a:extLst>
              </a:tr>
              <a:tr h="177464">
                <a:tc>
                  <a:txBody>
                    <a:bodyPr/>
                    <a:lstStyle/>
                    <a:p>
                      <a:pPr algn="ctr" fontAlgn="b"/>
                      <a:r>
                        <a:rPr lang="en-US" sz="1000" b="1" i="0" u="none" strike="noStrike" dirty="0">
                          <a:effectLst/>
                          <a:latin typeface="Arial" panose="020B0604020202020204" pitchFamily="34" charset="0"/>
                        </a:rPr>
                        <a:t>&gt;18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0.3488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1051038"/>
                  </a:ext>
                </a:extLst>
              </a:tr>
            </a:tbl>
          </a:graphicData>
        </a:graphic>
      </p:graphicFrame>
      <p:graphicFrame>
        <p:nvGraphicFramePr>
          <p:cNvPr id="12" name="Table 11">
            <a:extLst>
              <a:ext uri="{FF2B5EF4-FFF2-40B4-BE49-F238E27FC236}">
                <a16:creationId xmlns:a16="http://schemas.microsoft.com/office/drawing/2014/main" id="{893AC18B-1A5B-40BF-80B8-CB6170B806C0}"/>
              </a:ext>
            </a:extLst>
          </p:cNvPr>
          <p:cNvGraphicFramePr>
            <a:graphicFrameLocks noGrp="1"/>
          </p:cNvGraphicFramePr>
          <p:nvPr>
            <p:extLst>
              <p:ext uri="{D42A27DB-BD31-4B8C-83A1-F6EECF244321}">
                <p14:modId xmlns:p14="http://schemas.microsoft.com/office/powerpoint/2010/main" val="3580360154"/>
              </p:ext>
            </p:extLst>
          </p:nvPr>
        </p:nvGraphicFramePr>
        <p:xfrm>
          <a:off x="5146280" y="4334524"/>
          <a:ext cx="3916173" cy="1064785"/>
        </p:xfrm>
        <a:graphic>
          <a:graphicData uri="http://schemas.openxmlformats.org/drawingml/2006/table">
            <a:tbl>
              <a:tblPr/>
              <a:tblGrid>
                <a:gridCol w="1176143">
                  <a:extLst>
                    <a:ext uri="{9D8B030D-6E8A-4147-A177-3AD203B41FA5}">
                      <a16:colId xmlns:a16="http://schemas.microsoft.com/office/drawing/2014/main" val="98365001"/>
                    </a:ext>
                  </a:extLst>
                </a:gridCol>
                <a:gridCol w="775063">
                  <a:extLst>
                    <a:ext uri="{9D8B030D-6E8A-4147-A177-3AD203B41FA5}">
                      <a16:colId xmlns:a16="http://schemas.microsoft.com/office/drawing/2014/main" val="3620718545"/>
                    </a:ext>
                  </a:extLst>
                </a:gridCol>
                <a:gridCol w="783771">
                  <a:extLst>
                    <a:ext uri="{9D8B030D-6E8A-4147-A177-3AD203B41FA5}">
                      <a16:colId xmlns:a16="http://schemas.microsoft.com/office/drawing/2014/main" val="1557244826"/>
                    </a:ext>
                  </a:extLst>
                </a:gridCol>
                <a:gridCol w="1181196">
                  <a:extLst>
                    <a:ext uri="{9D8B030D-6E8A-4147-A177-3AD203B41FA5}">
                      <a16:colId xmlns:a16="http://schemas.microsoft.com/office/drawing/2014/main" val="27215899"/>
                    </a:ext>
                  </a:extLst>
                </a:gridCol>
              </a:tblGrid>
              <a:tr h="173070">
                <a:tc>
                  <a:txBody>
                    <a:bodyPr/>
                    <a:lstStyle/>
                    <a:p>
                      <a:pPr algn="ctr" fontAlgn="b"/>
                      <a:r>
                        <a:rPr lang="en-US" sz="1000" b="1" i="0" u="none" strike="noStrike" dirty="0">
                          <a:effectLst/>
                          <a:highlight>
                            <a:srgbClr val="FFFF00"/>
                          </a:highlight>
                          <a:latin typeface="Arial" panose="020B0604020202020204" pitchFamily="34" charset="0"/>
                        </a:rPr>
                        <a:t>HEIGHT</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71430199"/>
                  </a:ext>
                </a:extLst>
              </a:tr>
              <a:tr h="172227">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3116994"/>
                  </a:ext>
                </a:extLst>
              </a:tr>
              <a:tr h="179872">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0.2785</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7354339"/>
                  </a:ext>
                </a:extLst>
              </a:tr>
              <a:tr h="179872">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0.5442</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312163"/>
                  </a:ext>
                </a:extLst>
              </a:tr>
              <a:tr h="179872">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0.1914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0301418"/>
                  </a:ext>
                </a:extLst>
              </a:tr>
              <a:tr h="179872">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0.9887</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5528881"/>
                  </a:ext>
                </a:extLst>
              </a:tr>
            </a:tbl>
          </a:graphicData>
        </a:graphic>
      </p:graphicFrame>
      <p:graphicFrame>
        <p:nvGraphicFramePr>
          <p:cNvPr id="13" name="Content Placeholder 3">
            <a:extLst>
              <a:ext uri="{FF2B5EF4-FFF2-40B4-BE49-F238E27FC236}">
                <a16:creationId xmlns:a16="http://schemas.microsoft.com/office/drawing/2014/main" id="{7C7776D4-DBFA-4186-8F65-5455845ABAEA}"/>
              </a:ext>
            </a:extLst>
          </p:cNvPr>
          <p:cNvGraphicFramePr>
            <a:graphicFrameLocks noGrp="1"/>
          </p:cNvGraphicFramePr>
          <p:nvPr>
            <p:ph idx="1"/>
            <p:extLst>
              <p:ext uri="{D42A27DB-BD31-4B8C-83A1-F6EECF244321}">
                <p14:modId xmlns:p14="http://schemas.microsoft.com/office/powerpoint/2010/main" val="4010330683"/>
              </p:ext>
            </p:extLst>
          </p:nvPr>
        </p:nvGraphicFramePr>
        <p:xfrm>
          <a:off x="5146278" y="5588737"/>
          <a:ext cx="3916175" cy="1064784"/>
        </p:xfrm>
        <a:graphic>
          <a:graphicData uri="http://schemas.openxmlformats.org/drawingml/2006/table">
            <a:tbl>
              <a:tblPr/>
              <a:tblGrid>
                <a:gridCol w="1176145">
                  <a:extLst>
                    <a:ext uri="{9D8B030D-6E8A-4147-A177-3AD203B41FA5}">
                      <a16:colId xmlns:a16="http://schemas.microsoft.com/office/drawing/2014/main" val="3547677903"/>
                    </a:ext>
                  </a:extLst>
                </a:gridCol>
                <a:gridCol w="792480">
                  <a:extLst>
                    <a:ext uri="{9D8B030D-6E8A-4147-A177-3AD203B41FA5}">
                      <a16:colId xmlns:a16="http://schemas.microsoft.com/office/drawing/2014/main" val="751750612"/>
                    </a:ext>
                  </a:extLst>
                </a:gridCol>
                <a:gridCol w="757646">
                  <a:extLst>
                    <a:ext uri="{9D8B030D-6E8A-4147-A177-3AD203B41FA5}">
                      <a16:colId xmlns:a16="http://schemas.microsoft.com/office/drawing/2014/main" val="1146645018"/>
                    </a:ext>
                  </a:extLst>
                </a:gridCol>
                <a:gridCol w="1189904">
                  <a:extLst>
                    <a:ext uri="{9D8B030D-6E8A-4147-A177-3AD203B41FA5}">
                      <a16:colId xmlns:a16="http://schemas.microsoft.com/office/drawing/2014/main" val="3874781558"/>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BMI</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9169403"/>
                  </a:ext>
                </a:extLst>
              </a:tr>
              <a:tr h="177464">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2667970"/>
                  </a:ext>
                </a:extLst>
              </a:tr>
              <a:tr h="177464">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0.5376</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6309893"/>
                  </a:ext>
                </a:extLst>
              </a:tr>
              <a:tr h="177464">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0.1299</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5290837"/>
                  </a:ext>
                </a:extLst>
              </a:tr>
              <a:tr h="177464">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0.4774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538356"/>
                  </a:ext>
                </a:extLst>
              </a:tr>
              <a:tr h="177464">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0.1963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9078111"/>
                  </a:ext>
                </a:extLst>
              </a:tr>
            </a:tbl>
          </a:graphicData>
        </a:graphic>
      </p:graphicFrame>
      <p:sp>
        <p:nvSpPr>
          <p:cNvPr id="3" name="TextBox 2">
            <a:extLst>
              <a:ext uri="{FF2B5EF4-FFF2-40B4-BE49-F238E27FC236}">
                <a16:creationId xmlns:a16="http://schemas.microsoft.com/office/drawing/2014/main" id="{29C5D702-55DD-4347-8467-4BBAC295B22D}"/>
              </a:ext>
            </a:extLst>
          </p:cNvPr>
          <p:cNvSpPr txBox="1"/>
          <p:nvPr/>
        </p:nvSpPr>
        <p:spPr>
          <a:xfrm>
            <a:off x="6656040" y="2431387"/>
            <a:ext cx="2274982" cy="369332"/>
          </a:xfrm>
          <a:prstGeom prst="rect">
            <a:avLst/>
          </a:prstGeom>
          <a:noFill/>
        </p:spPr>
        <p:txBody>
          <a:bodyPr wrap="none" rtlCol="0">
            <a:spAutoFit/>
          </a:bodyPr>
          <a:lstStyle/>
          <a:p>
            <a:r>
              <a:rPr lang="en-US" dirty="0">
                <a:solidFill>
                  <a:srgbClr val="FF0000"/>
                </a:solidFill>
              </a:rPr>
              <a:t>Separate by gender!</a:t>
            </a:r>
          </a:p>
        </p:txBody>
      </p:sp>
      <p:sp>
        <p:nvSpPr>
          <p:cNvPr id="5" name="Rectangle 4">
            <a:extLst>
              <a:ext uri="{FF2B5EF4-FFF2-40B4-BE49-F238E27FC236}">
                <a16:creationId xmlns:a16="http://schemas.microsoft.com/office/drawing/2014/main" id="{D0D96E26-7768-D54A-BB0A-D33D8689DC61}"/>
              </a:ext>
            </a:extLst>
          </p:cNvPr>
          <p:cNvSpPr/>
          <p:nvPr/>
        </p:nvSpPr>
        <p:spPr>
          <a:xfrm>
            <a:off x="2614573" y="3244334"/>
            <a:ext cx="3914854" cy="369332"/>
          </a:xfrm>
          <a:prstGeom prst="rect">
            <a:avLst/>
          </a:prstGeom>
        </p:spPr>
        <p:txBody>
          <a:bodyPr wrap="none">
            <a:spAutoFit/>
          </a:bodyPr>
          <a:lstStyle/>
          <a:p>
            <a:r>
              <a:rPr lang="en-US" dirty="0"/>
              <a:t>position=</a:t>
            </a:r>
            <a:r>
              <a:rPr lang="en-US" dirty="0" err="1"/>
              <a:t>position_dodge</a:t>
            </a:r>
            <a:r>
              <a:rPr lang="en-US" dirty="0"/>
              <a:t>(width=</a:t>
            </a:r>
            <a:r>
              <a:rPr lang="en-US" dirty="0">
                <a:latin typeface="inherit"/>
              </a:rPr>
              <a:t>0.75</a:t>
            </a:r>
            <a:r>
              <a:rPr lang="en-US" dirty="0"/>
              <a:t>)</a:t>
            </a:r>
          </a:p>
        </p:txBody>
      </p:sp>
    </p:spTree>
    <p:extLst>
      <p:ext uri="{BB962C8B-B14F-4D97-AF65-F5344CB8AC3E}">
        <p14:creationId xmlns:p14="http://schemas.microsoft.com/office/powerpoint/2010/main" val="14833217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2015</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0.005</a:t>
            </a:r>
          </a:p>
        </p:txBody>
      </p:sp>
      <p:pic>
        <p:nvPicPr>
          <p:cNvPr id="5" name="Picture 4">
            <a:extLst>
              <a:ext uri="{FF2B5EF4-FFF2-40B4-BE49-F238E27FC236}">
                <a16:creationId xmlns:a16="http://schemas.microsoft.com/office/drawing/2014/main" id="{4D602A5F-5DB7-C341-AE53-37FB670AE8F5}"/>
              </a:ext>
            </a:extLst>
          </p:cNvPr>
          <p:cNvPicPr>
            <a:picLocks noChangeAspect="1"/>
          </p:cNvPicPr>
          <p:nvPr/>
        </p:nvPicPr>
        <p:blipFill>
          <a:blip r:embed="rId2"/>
          <a:stretch>
            <a:fillRect/>
          </a:stretch>
        </p:blipFill>
        <p:spPr>
          <a:xfrm>
            <a:off x="0" y="1106261"/>
            <a:ext cx="5175624" cy="3881718"/>
          </a:xfrm>
          <a:prstGeom prst="rect">
            <a:avLst/>
          </a:prstGeom>
        </p:spPr>
      </p:pic>
      <p:pic>
        <p:nvPicPr>
          <p:cNvPr id="8" name="Picture 7">
            <a:extLst>
              <a:ext uri="{FF2B5EF4-FFF2-40B4-BE49-F238E27FC236}">
                <a16:creationId xmlns:a16="http://schemas.microsoft.com/office/drawing/2014/main" id="{004BD48B-7A45-7746-9711-DE0103653095}"/>
              </a:ext>
            </a:extLst>
          </p:cNvPr>
          <p:cNvPicPr>
            <a:picLocks noChangeAspect="1"/>
          </p:cNvPicPr>
          <p:nvPr/>
        </p:nvPicPr>
        <p:blipFill>
          <a:blip r:embed="rId3"/>
          <a:stretch>
            <a:fillRect/>
          </a:stretch>
        </p:blipFill>
        <p:spPr>
          <a:xfrm>
            <a:off x="3457497" y="1047653"/>
            <a:ext cx="5253767" cy="3940325"/>
          </a:xfrm>
          <a:prstGeom prst="rect">
            <a:avLst/>
          </a:prstGeom>
        </p:spPr>
      </p:pic>
    </p:spTree>
    <p:extLst>
      <p:ext uri="{BB962C8B-B14F-4D97-AF65-F5344CB8AC3E}">
        <p14:creationId xmlns:p14="http://schemas.microsoft.com/office/powerpoint/2010/main" val="33763007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in 2016</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0.35</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0.96</a:t>
            </a:r>
          </a:p>
        </p:txBody>
      </p:sp>
      <p:pic>
        <p:nvPicPr>
          <p:cNvPr id="4" name="Picture 3">
            <a:extLst>
              <a:ext uri="{FF2B5EF4-FFF2-40B4-BE49-F238E27FC236}">
                <a16:creationId xmlns:a16="http://schemas.microsoft.com/office/drawing/2014/main" id="{4B3F6A4B-3177-2043-8891-04ADADE50A38}"/>
              </a:ext>
            </a:extLst>
          </p:cNvPr>
          <p:cNvPicPr>
            <a:picLocks noChangeAspect="1"/>
          </p:cNvPicPr>
          <p:nvPr/>
        </p:nvPicPr>
        <p:blipFill>
          <a:blip r:embed="rId2"/>
          <a:stretch>
            <a:fillRect/>
          </a:stretch>
        </p:blipFill>
        <p:spPr>
          <a:xfrm>
            <a:off x="125506" y="1029446"/>
            <a:ext cx="5468470" cy="4101353"/>
          </a:xfrm>
          <a:prstGeom prst="rect">
            <a:avLst/>
          </a:prstGeom>
        </p:spPr>
      </p:pic>
      <p:pic>
        <p:nvPicPr>
          <p:cNvPr id="6" name="Picture 5">
            <a:extLst>
              <a:ext uri="{FF2B5EF4-FFF2-40B4-BE49-F238E27FC236}">
                <a16:creationId xmlns:a16="http://schemas.microsoft.com/office/drawing/2014/main" id="{C60BC4FE-4343-5746-A2B2-EC27431D5B5F}"/>
              </a:ext>
            </a:extLst>
          </p:cNvPr>
          <p:cNvPicPr>
            <a:picLocks noChangeAspect="1"/>
          </p:cNvPicPr>
          <p:nvPr/>
        </p:nvPicPr>
        <p:blipFill>
          <a:blip r:embed="rId3"/>
          <a:stretch>
            <a:fillRect/>
          </a:stretch>
        </p:blipFill>
        <p:spPr>
          <a:xfrm>
            <a:off x="3651622" y="1027643"/>
            <a:ext cx="5434616" cy="4075962"/>
          </a:xfrm>
          <a:prstGeom prst="rect">
            <a:avLst/>
          </a:prstGeom>
        </p:spPr>
      </p:pic>
    </p:spTree>
    <p:extLst>
      <p:ext uri="{BB962C8B-B14F-4D97-AF65-F5344CB8AC3E}">
        <p14:creationId xmlns:p14="http://schemas.microsoft.com/office/powerpoint/2010/main" val="37738406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2015</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4" name="Picture 3">
            <a:extLst>
              <a:ext uri="{FF2B5EF4-FFF2-40B4-BE49-F238E27FC236}">
                <a16:creationId xmlns:a16="http://schemas.microsoft.com/office/drawing/2014/main" id="{A9F88A70-70A7-E147-B839-57079069FA4A}"/>
              </a:ext>
            </a:extLst>
          </p:cNvPr>
          <p:cNvPicPr>
            <a:picLocks noChangeAspect="1"/>
          </p:cNvPicPr>
          <p:nvPr/>
        </p:nvPicPr>
        <p:blipFill>
          <a:blip r:embed="rId3"/>
          <a:stretch>
            <a:fillRect/>
          </a:stretch>
        </p:blipFill>
        <p:spPr>
          <a:xfrm>
            <a:off x="0" y="930226"/>
            <a:ext cx="5342966" cy="4007225"/>
          </a:xfrm>
          <a:prstGeom prst="rect">
            <a:avLst/>
          </a:prstGeom>
        </p:spPr>
      </p:pic>
      <p:pic>
        <p:nvPicPr>
          <p:cNvPr id="7" name="Picture 6">
            <a:extLst>
              <a:ext uri="{FF2B5EF4-FFF2-40B4-BE49-F238E27FC236}">
                <a16:creationId xmlns:a16="http://schemas.microsoft.com/office/drawing/2014/main" id="{1EA0A8BE-E6EE-6041-A6AB-E68A8F0514CD}"/>
              </a:ext>
            </a:extLst>
          </p:cNvPr>
          <p:cNvPicPr>
            <a:picLocks noChangeAspect="1"/>
          </p:cNvPicPr>
          <p:nvPr/>
        </p:nvPicPr>
        <p:blipFill>
          <a:blip r:embed="rId4"/>
          <a:stretch>
            <a:fillRect/>
          </a:stretch>
        </p:blipFill>
        <p:spPr>
          <a:xfrm>
            <a:off x="3765176" y="941301"/>
            <a:ext cx="5257301" cy="3942976"/>
          </a:xfrm>
          <a:prstGeom prst="rect">
            <a:avLst/>
          </a:prstGeom>
        </p:spPr>
      </p:pic>
    </p:spTree>
    <p:extLst>
      <p:ext uri="{BB962C8B-B14F-4D97-AF65-F5344CB8AC3E}">
        <p14:creationId xmlns:p14="http://schemas.microsoft.com/office/powerpoint/2010/main" val="25150125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in 2016</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5" name="Picture 4">
            <a:extLst>
              <a:ext uri="{FF2B5EF4-FFF2-40B4-BE49-F238E27FC236}">
                <a16:creationId xmlns:a16="http://schemas.microsoft.com/office/drawing/2014/main" id="{4BD16A00-20D0-044D-AD13-0B33FDC15A32}"/>
              </a:ext>
            </a:extLst>
          </p:cNvPr>
          <p:cNvPicPr>
            <a:picLocks noChangeAspect="1"/>
          </p:cNvPicPr>
          <p:nvPr/>
        </p:nvPicPr>
        <p:blipFill>
          <a:blip r:embed="rId2"/>
          <a:stretch>
            <a:fillRect/>
          </a:stretch>
        </p:blipFill>
        <p:spPr>
          <a:xfrm>
            <a:off x="-1" y="1106261"/>
            <a:ext cx="5426635" cy="4069976"/>
          </a:xfrm>
          <a:prstGeom prst="rect">
            <a:avLst/>
          </a:prstGeom>
        </p:spPr>
      </p:pic>
      <p:pic>
        <p:nvPicPr>
          <p:cNvPr id="11" name="Picture 10">
            <a:extLst>
              <a:ext uri="{FF2B5EF4-FFF2-40B4-BE49-F238E27FC236}">
                <a16:creationId xmlns:a16="http://schemas.microsoft.com/office/drawing/2014/main" id="{FDE4F0AC-0A55-0843-B6F6-9C4C981EED3D}"/>
              </a:ext>
            </a:extLst>
          </p:cNvPr>
          <p:cNvPicPr>
            <a:picLocks noChangeAspect="1"/>
          </p:cNvPicPr>
          <p:nvPr/>
        </p:nvPicPr>
        <p:blipFill>
          <a:blip r:embed="rId3"/>
          <a:stretch>
            <a:fillRect/>
          </a:stretch>
        </p:blipFill>
        <p:spPr>
          <a:xfrm>
            <a:off x="3681505" y="1106261"/>
            <a:ext cx="5426635" cy="4069976"/>
          </a:xfrm>
          <a:prstGeom prst="rect">
            <a:avLst/>
          </a:prstGeom>
        </p:spPr>
      </p:pic>
    </p:spTree>
    <p:extLst>
      <p:ext uri="{BB962C8B-B14F-4D97-AF65-F5344CB8AC3E}">
        <p14:creationId xmlns:p14="http://schemas.microsoft.com/office/powerpoint/2010/main" val="41080301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0460849-7B88-C548-8FC4-A79E9DBC7D75}"/>
              </a:ext>
            </a:extLst>
          </p:cNvPr>
          <p:cNvPicPr>
            <a:picLocks noChangeAspect="1"/>
          </p:cNvPicPr>
          <p:nvPr/>
        </p:nvPicPr>
        <p:blipFill>
          <a:blip r:embed="rId2"/>
          <a:stretch>
            <a:fillRect/>
          </a:stretch>
        </p:blipFill>
        <p:spPr>
          <a:xfrm>
            <a:off x="1323975" y="0"/>
            <a:ext cx="7715250" cy="6858000"/>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5C.2015</a:t>
            </a:r>
          </a:p>
        </p:txBody>
      </p:sp>
      <p:sp>
        <p:nvSpPr>
          <p:cNvPr id="5" name="TextBox 4">
            <a:extLst>
              <a:ext uri="{FF2B5EF4-FFF2-40B4-BE49-F238E27FC236}">
                <a16:creationId xmlns:a16="http://schemas.microsoft.com/office/drawing/2014/main" id="{DAC53830-B407-8A47-91FA-41EA8680BA7B}"/>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a:t>Western</a:t>
            </a:r>
          </a:p>
        </p:txBody>
      </p:sp>
    </p:spTree>
    <p:extLst>
      <p:ext uri="{BB962C8B-B14F-4D97-AF65-F5344CB8AC3E}">
        <p14:creationId xmlns:p14="http://schemas.microsoft.com/office/powerpoint/2010/main" val="37445434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864097-2D44-294E-B3E8-459AA83BEF5E}"/>
              </a:ext>
            </a:extLst>
          </p:cNvPr>
          <p:cNvPicPr>
            <a:picLocks noChangeAspect="1"/>
          </p:cNvPicPr>
          <p:nvPr/>
        </p:nvPicPr>
        <p:blipFill>
          <a:blip r:embed="rId2"/>
          <a:stretch>
            <a:fillRect/>
          </a:stretch>
        </p:blipFill>
        <p:spPr>
          <a:xfrm>
            <a:off x="1060636" y="-1"/>
            <a:ext cx="7688917" cy="6834593"/>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5C.2016</a:t>
            </a:r>
          </a:p>
        </p:txBody>
      </p:sp>
    </p:spTree>
    <p:extLst>
      <p:ext uri="{BB962C8B-B14F-4D97-AF65-F5344CB8AC3E}">
        <p14:creationId xmlns:p14="http://schemas.microsoft.com/office/powerpoint/2010/main" val="30736874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57290E-710D-C74A-9871-890AD0487F87}"/>
              </a:ext>
            </a:extLst>
          </p:cNvPr>
          <p:cNvPicPr>
            <a:picLocks noChangeAspect="1"/>
          </p:cNvPicPr>
          <p:nvPr/>
        </p:nvPicPr>
        <p:blipFill>
          <a:blip r:embed="rId2"/>
          <a:stretch>
            <a:fillRect/>
          </a:stretch>
        </p:blipFill>
        <p:spPr>
          <a:xfrm>
            <a:off x="1329267" y="0"/>
            <a:ext cx="7715250" cy="6858000"/>
          </a:xfrm>
          <a:prstGeom prst="rect">
            <a:avLst/>
          </a:prstGeom>
        </p:spPr>
      </p:pic>
      <p:sp>
        <p:nvSpPr>
          <p:cNvPr id="5" name="TextBox 4">
            <a:extLst>
              <a:ext uri="{FF2B5EF4-FFF2-40B4-BE49-F238E27FC236}">
                <a16:creationId xmlns:a16="http://schemas.microsoft.com/office/drawing/2014/main" id="{B978046D-711B-EE45-96F5-1DE56B927AE9}"/>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err="1"/>
              <a:t>MediumUrban</a:t>
            </a:r>
            <a:endParaRPr lang="en-US" dirty="0"/>
          </a:p>
        </p:txBody>
      </p:sp>
    </p:spTree>
    <p:extLst>
      <p:ext uri="{BB962C8B-B14F-4D97-AF65-F5344CB8AC3E}">
        <p14:creationId xmlns:p14="http://schemas.microsoft.com/office/powerpoint/2010/main" val="3265645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21181-8958-D34B-A1E3-22363F2B7213}"/>
              </a:ext>
            </a:extLst>
          </p:cNvPr>
          <p:cNvPicPr>
            <a:picLocks noChangeAspect="1"/>
          </p:cNvPicPr>
          <p:nvPr/>
        </p:nvPicPr>
        <p:blipFill>
          <a:blip r:embed="rId2"/>
          <a:stretch>
            <a:fillRect/>
          </a:stretch>
        </p:blipFill>
        <p:spPr>
          <a:xfrm>
            <a:off x="0" y="318078"/>
            <a:ext cx="9144000" cy="5188173"/>
          </a:xfrm>
          <a:prstGeom prst="rect">
            <a:avLst/>
          </a:prstGeom>
        </p:spPr>
      </p:pic>
      <p:sp>
        <p:nvSpPr>
          <p:cNvPr id="5" name="TextBox 4">
            <a:extLst>
              <a:ext uri="{FF2B5EF4-FFF2-40B4-BE49-F238E27FC236}">
                <a16:creationId xmlns:a16="http://schemas.microsoft.com/office/drawing/2014/main" id="{12831A05-4EA3-BF49-8FB8-06093AFF53E2}"/>
              </a:ext>
            </a:extLst>
          </p:cNvPr>
          <p:cNvSpPr txBox="1"/>
          <p:nvPr/>
        </p:nvSpPr>
        <p:spPr>
          <a:xfrm>
            <a:off x="0" y="0"/>
            <a:ext cx="9789859" cy="369332"/>
          </a:xfrm>
          <a:prstGeom prst="rect">
            <a:avLst/>
          </a:prstGeom>
          <a:noFill/>
        </p:spPr>
        <p:txBody>
          <a:bodyPr wrap="none" rtlCol="0">
            <a:spAutoFit/>
          </a:bodyPr>
          <a:lstStyle/>
          <a:p>
            <a:r>
              <a:rPr lang="en-US" dirty="0"/>
              <a:t>FDR corrected p-value using a full multiple regression models for </a:t>
            </a:r>
            <a:r>
              <a:rPr lang="en-US"/>
              <a:t>alpha diversity in </a:t>
            </a:r>
            <a:r>
              <a:rPr lang="en-US" b="1" dirty="0">
                <a:solidFill>
                  <a:srgbClr val="FF0000"/>
                </a:solidFill>
              </a:rPr>
              <a:t>CHILDREN</a:t>
            </a: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except for Right Hand, in which </a:t>
            </a:r>
            <a:r>
              <a:rPr lang="en-US" sz="1400" dirty="0" err="1">
                <a:solidFill>
                  <a:srgbClr val="0070C0"/>
                </a:solidFill>
              </a:rPr>
              <a:t>age:gender</a:t>
            </a:r>
            <a:r>
              <a:rPr lang="en-US" sz="1400" dirty="0">
                <a:solidFill>
                  <a:srgbClr val="0070C0"/>
                </a:solidFill>
              </a:rPr>
              <a:t> interactions seems to be consistent.</a:t>
            </a:r>
          </a:p>
          <a:p>
            <a:pPr marL="285750" indent="-285750">
              <a:buFont typeface="Arial" panose="020B0604020202020204" pitchFamily="34" charset="0"/>
              <a:buChar char="•"/>
            </a:pPr>
            <a:r>
              <a:rPr lang="en-US" sz="1400" dirty="0">
                <a:solidFill>
                  <a:srgbClr val="0070C0"/>
                </a:solidFill>
              </a:rPr>
              <a:t>Expo are generally significant.</a:t>
            </a:r>
          </a:p>
        </p:txBody>
      </p:sp>
    </p:spTree>
    <p:extLst>
      <p:ext uri="{BB962C8B-B14F-4D97-AF65-F5344CB8AC3E}">
        <p14:creationId xmlns:p14="http://schemas.microsoft.com/office/powerpoint/2010/main" val="22921925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457200" y="0"/>
            <a:ext cx="8229600" cy="457200"/>
          </a:xfrm>
        </p:spPr>
        <p:txBody>
          <a:bodyPr>
            <a:noAutofit/>
          </a:bodyPr>
          <a:lstStyle/>
          <a:p>
            <a:r>
              <a:rPr lang="en-US" sz="2400" dirty="0"/>
              <a:t>Fig5D. - Beta-lactam KEGG ortholog abundance changes 2015</a:t>
            </a:r>
          </a:p>
        </p:txBody>
      </p:sp>
      <p:pic>
        <p:nvPicPr>
          <p:cNvPr id="3" name="Picture 2">
            <a:extLst>
              <a:ext uri="{FF2B5EF4-FFF2-40B4-BE49-F238E27FC236}">
                <a16:creationId xmlns:a16="http://schemas.microsoft.com/office/drawing/2014/main" id="{C11B0E7C-56F0-C542-9969-F5B0F87CCC20}"/>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19505756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0" y="82062"/>
            <a:ext cx="9355015" cy="457200"/>
          </a:xfrm>
        </p:spPr>
        <p:txBody>
          <a:bodyPr>
            <a:noAutofit/>
          </a:bodyPr>
          <a:lstStyle/>
          <a:p>
            <a:r>
              <a:rPr lang="en-US" sz="2400" dirty="0"/>
              <a:t>Fig5D. - Beta-lactam KEGG ortholog abundance changes in 2016</a:t>
            </a:r>
          </a:p>
        </p:txBody>
      </p:sp>
      <p:pic>
        <p:nvPicPr>
          <p:cNvPr id="3" name="Picture 2">
            <a:extLst>
              <a:ext uri="{FF2B5EF4-FFF2-40B4-BE49-F238E27FC236}">
                <a16:creationId xmlns:a16="http://schemas.microsoft.com/office/drawing/2014/main" id="{D3C6B5D2-5650-8B47-9957-2C781FC8932A}"/>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41142552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2015</a:t>
            </a:r>
          </a:p>
        </p:txBody>
      </p:sp>
      <p:graphicFrame>
        <p:nvGraphicFramePr>
          <p:cNvPr id="2" name="Table 1"/>
          <p:cNvGraphicFramePr>
            <a:graphicFrameLocks noGrp="1"/>
          </p:cNvGraphicFramePr>
          <p:nvPr/>
        </p:nvGraphicFramePr>
        <p:xfrm>
          <a:off x="1430901" y="1066800"/>
          <a:ext cx="6205997" cy="3777560"/>
        </p:xfrm>
        <a:graphic>
          <a:graphicData uri="http://schemas.openxmlformats.org/drawingml/2006/table">
            <a:tbl>
              <a:tblPr>
                <a:tableStyleId>{0E3FDE45-AF77-4B5C-9715-49D594BDF05E}</a:tableStyleId>
              </a:tblPr>
              <a:tblGrid>
                <a:gridCol w="2672160">
                  <a:extLst>
                    <a:ext uri="{9D8B030D-6E8A-4147-A177-3AD203B41FA5}">
                      <a16:colId xmlns:a16="http://schemas.microsoft.com/office/drawing/2014/main" val="20000"/>
                    </a:ext>
                  </a:extLst>
                </a:gridCol>
                <a:gridCol w="304189">
                  <a:extLst>
                    <a:ext uri="{9D8B030D-6E8A-4147-A177-3AD203B41FA5}">
                      <a16:colId xmlns:a16="http://schemas.microsoft.com/office/drawing/2014/main" val="20001"/>
                    </a:ext>
                  </a:extLst>
                </a:gridCol>
                <a:gridCol w="670727">
                  <a:extLst>
                    <a:ext uri="{9D8B030D-6E8A-4147-A177-3AD203B41FA5}">
                      <a16:colId xmlns:a16="http://schemas.microsoft.com/office/drawing/2014/main" val="20002"/>
                    </a:ext>
                  </a:extLst>
                </a:gridCol>
                <a:gridCol w="487414">
                  <a:extLst>
                    <a:ext uri="{9D8B030D-6E8A-4147-A177-3AD203B41FA5}">
                      <a16:colId xmlns:a16="http://schemas.microsoft.com/office/drawing/2014/main" val="20003"/>
                    </a:ext>
                  </a:extLst>
                </a:gridCol>
                <a:gridCol w="852973">
                  <a:extLst>
                    <a:ext uri="{9D8B030D-6E8A-4147-A177-3AD203B41FA5}">
                      <a16:colId xmlns:a16="http://schemas.microsoft.com/office/drawing/2014/main" val="20004"/>
                    </a:ext>
                  </a:extLst>
                </a:gridCol>
                <a:gridCol w="243707">
                  <a:extLst>
                    <a:ext uri="{9D8B030D-6E8A-4147-A177-3AD203B41FA5}">
                      <a16:colId xmlns:a16="http://schemas.microsoft.com/office/drawing/2014/main" val="20005"/>
                    </a:ext>
                  </a:extLst>
                </a:gridCol>
                <a:gridCol w="974827">
                  <a:extLst>
                    <a:ext uri="{9D8B030D-6E8A-4147-A177-3AD203B41FA5}">
                      <a16:colId xmlns:a16="http://schemas.microsoft.com/office/drawing/2014/main" val="20006"/>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Mosenahanha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200" u="none" strike="noStrike" dirty="0" err="1">
                          <a:effectLst/>
                        </a:rPr>
                        <a:t>Onchocerca</a:t>
                      </a:r>
                      <a:endParaRPr lang="en-US" sz="120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200" u="none" strike="noStrike">
                          <a:effectLst/>
                        </a:rPr>
                        <a:t>Ancylostomide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12 (48.0)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(29.8)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200" u="none" strike="noStrike">
                          <a:effectLst/>
                        </a:rPr>
                        <a:t>Ascaris lumbricoides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200" u="none" strike="noStrike">
                          <a:effectLst/>
                        </a:rPr>
                        <a:t>Trichuris trichiura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200" u="none" strike="noStrike">
                          <a:effectLst/>
                        </a:rPr>
                        <a:t>Giardia lamblia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(8.0)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(14.0)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200" u="none" strike="noStrike">
                          <a:effectLst/>
                        </a:rPr>
                        <a:t>Giardia lamblia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200" u="none" strike="noStrike">
                          <a:effectLst/>
                        </a:rPr>
                        <a:t>Blastocystis spp.</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200" u="none" strike="noStrike">
                          <a:effectLst/>
                        </a:rPr>
                        <a:t>Iodamoeba butschlii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200" u="none" strike="noStrike">
                          <a:effectLst/>
                        </a:rPr>
                        <a:t>Endolimax nana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25 (43.9)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200" u="none" strike="noStrike">
                          <a:effectLst/>
                        </a:rPr>
                        <a:t>Entamoeba histolytica/dispar</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200" u="none" strike="noStrike">
                          <a:effectLst/>
                        </a:rPr>
                        <a:t>Entamoeba histolytica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14 (56.0)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200" u="none" strike="noStrike">
                          <a:effectLst/>
                        </a:rPr>
                        <a:t>Entamoeba coli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200" u="none" strike="noStrike">
                          <a:effectLst/>
                        </a:rPr>
                        <a:t>Entamoeba coli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200" u="none" strike="noStrike">
                          <a:effectLst/>
                        </a:rPr>
                        <a:t>Chilomastix mesnili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200" u="none" strike="noStrike">
                          <a:effectLst/>
                        </a:rPr>
                        <a:t>Enterobius vermicularis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200" u="none" strike="noStrike">
                          <a:effectLst/>
                        </a:rPr>
                        <a:t>Hymenolepis nana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200" u="none" strike="noStrike">
                          <a:effectLst/>
                        </a:rPr>
                        <a:t>Dientamoeba fragilis cyst</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200" u="none" strike="noStrike" dirty="0" err="1">
                          <a:effectLst/>
                        </a:rPr>
                        <a:t>Strongyloides</a:t>
                      </a:r>
                      <a:r>
                        <a:rPr lang="en-US" sz="1200" u="none" strike="noStrike" dirty="0">
                          <a:effectLst/>
                        </a:rPr>
                        <a:t> </a:t>
                      </a:r>
                      <a:r>
                        <a:rPr lang="en-US" sz="1200" u="none" strike="noStrike" dirty="0" err="1">
                          <a:effectLst/>
                        </a:rPr>
                        <a:t>stercolaris</a:t>
                      </a:r>
                      <a:r>
                        <a:rPr lang="en-US" sz="1200" u="none" strike="noStrike" dirty="0">
                          <a:effectLst/>
                        </a:rPr>
                        <a:t> </a:t>
                      </a:r>
                      <a:r>
                        <a:rPr lang="en-US" sz="1200" u="none" strike="noStrike" dirty="0" err="1">
                          <a:effectLst/>
                        </a:rPr>
                        <a:t>larvas</a:t>
                      </a:r>
                      <a:endParaRPr lang="en-US" sz="120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9698684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2016</a:t>
            </a:r>
          </a:p>
        </p:txBody>
      </p:sp>
      <p:graphicFrame>
        <p:nvGraphicFramePr>
          <p:cNvPr id="4" name="Table 3"/>
          <p:cNvGraphicFramePr>
            <a:graphicFrameLocks noGrp="1"/>
          </p:cNvGraphicFramePr>
          <p:nvPr/>
        </p:nvGraphicFramePr>
        <p:xfrm>
          <a:off x="228596" y="838200"/>
          <a:ext cx="8839203" cy="3777560"/>
        </p:xfrm>
        <a:graphic>
          <a:graphicData uri="http://schemas.openxmlformats.org/drawingml/2006/table">
            <a:tbl>
              <a:tblPr>
                <a:tableStyleId>{0E3FDE45-AF77-4B5C-9715-49D594BDF05E}</a:tableStyleId>
              </a:tblPr>
              <a:tblGrid>
                <a:gridCol w="1981204">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379940">
                  <a:extLst>
                    <a:ext uri="{9D8B030D-6E8A-4147-A177-3AD203B41FA5}">
                      <a16:colId xmlns:a16="http://schemas.microsoft.com/office/drawing/2014/main" val="20003"/>
                    </a:ext>
                  </a:extLst>
                </a:gridCol>
                <a:gridCol w="610660">
                  <a:extLst>
                    <a:ext uri="{9D8B030D-6E8A-4147-A177-3AD203B41FA5}">
                      <a16:colId xmlns:a16="http://schemas.microsoft.com/office/drawing/2014/main" val="20004"/>
                    </a:ext>
                  </a:extLst>
                </a:gridCol>
                <a:gridCol w="368753">
                  <a:extLst>
                    <a:ext uri="{9D8B030D-6E8A-4147-A177-3AD203B41FA5}">
                      <a16:colId xmlns:a16="http://schemas.microsoft.com/office/drawing/2014/main" val="20005"/>
                    </a:ext>
                  </a:extLst>
                </a:gridCol>
                <a:gridCol w="621847">
                  <a:extLst>
                    <a:ext uri="{9D8B030D-6E8A-4147-A177-3AD203B41FA5}">
                      <a16:colId xmlns:a16="http://schemas.microsoft.com/office/drawing/2014/main" val="20006"/>
                    </a:ext>
                  </a:extLst>
                </a:gridCol>
                <a:gridCol w="357566">
                  <a:extLst>
                    <a:ext uri="{9D8B030D-6E8A-4147-A177-3AD203B41FA5}">
                      <a16:colId xmlns:a16="http://schemas.microsoft.com/office/drawing/2014/main" val="20007"/>
                    </a:ext>
                  </a:extLst>
                </a:gridCol>
                <a:gridCol w="583571">
                  <a:extLst>
                    <a:ext uri="{9D8B030D-6E8A-4147-A177-3AD203B41FA5}">
                      <a16:colId xmlns:a16="http://schemas.microsoft.com/office/drawing/2014/main" val="20008"/>
                    </a:ext>
                  </a:extLst>
                </a:gridCol>
                <a:gridCol w="278063">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228600">
                  <a:extLst>
                    <a:ext uri="{9D8B030D-6E8A-4147-A177-3AD203B41FA5}">
                      <a16:colId xmlns:a16="http://schemas.microsoft.com/office/drawing/2014/main" val="20011"/>
                    </a:ext>
                  </a:extLst>
                </a:gridCol>
                <a:gridCol w="685800">
                  <a:extLst>
                    <a:ext uri="{9D8B030D-6E8A-4147-A177-3AD203B41FA5}">
                      <a16:colId xmlns:a16="http://schemas.microsoft.com/office/drawing/2014/main" val="20012"/>
                    </a:ext>
                  </a:extLst>
                </a:gridCol>
                <a:gridCol w="304800">
                  <a:extLst>
                    <a:ext uri="{9D8B030D-6E8A-4147-A177-3AD203B41FA5}">
                      <a16:colId xmlns:a16="http://schemas.microsoft.com/office/drawing/2014/main" val="20013"/>
                    </a:ext>
                  </a:extLst>
                </a:gridCol>
                <a:gridCol w="761999">
                  <a:extLst>
                    <a:ext uri="{9D8B030D-6E8A-4147-A177-3AD203B41FA5}">
                      <a16:colId xmlns:a16="http://schemas.microsoft.com/office/drawing/2014/main" val="20014"/>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Fiyakwanha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Kuyuwininha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Shianana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Sudukuma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Washudihanha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050" u="none" strike="noStrike" dirty="0" err="1">
                          <a:effectLst/>
                        </a:rPr>
                        <a:t>Onchocerca</a:t>
                      </a:r>
                      <a:endParaRPr lang="en-US" sz="105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25 (78.1)</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050" u="none" strike="noStrike">
                          <a:effectLst/>
                        </a:rPr>
                        <a:t>Ancylostomide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27 (61.4)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(25.0)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050" u="none" strike="noStrike" dirty="0" err="1">
                          <a:effectLst/>
                        </a:rPr>
                        <a:t>Ascaris</a:t>
                      </a:r>
                      <a:r>
                        <a:rPr lang="en-US" sz="1050" u="none" strike="noStrike" dirty="0">
                          <a:effectLst/>
                        </a:rPr>
                        <a:t> </a:t>
                      </a:r>
                      <a:r>
                        <a:rPr lang="en-US" sz="1050" u="none" strike="noStrike" dirty="0" err="1">
                          <a:effectLst/>
                        </a:rPr>
                        <a:t>lumbricoides</a:t>
                      </a:r>
                      <a:r>
                        <a:rPr lang="en-US" sz="1050" u="none" strike="noStrike" dirty="0">
                          <a:effectLst/>
                        </a:rPr>
                        <a:t> eggs</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(70.0)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(38.6)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(84.2)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050" u="none" strike="noStrike">
                          <a:effectLst/>
                        </a:rPr>
                        <a:t>Trichuris trichiura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(31.6)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22</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050" u="none" strike="noStrike">
                          <a:effectLst/>
                        </a:rPr>
                        <a:t>Giardia lamblia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(18.8)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050" u="none" strike="noStrike">
                          <a:effectLst/>
                        </a:rPr>
                        <a:t>Giardia lamblia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(12.5)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050" u="none" strike="noStrike">
                          <a:effectLst/>
                        </a:rPr>
                        <a:t>Blastocystis spp.</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(20.5)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(28.1)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(15.8)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 (22.7)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050" u="none" strike="noStrike">
                          <a:effectLst/>
                        </a:rPr>
                        <a:t>Iodamoeba butschlii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(20.0)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(9.4)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(21.1)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050" u="none" strike="noStrike">
                          <a:effectLst/>
                        </a:rPr>
                        <a:t>Endolimax nana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dirty="0">
                          <a:effectLst/>
                        </a:rPr>
                        <a:t>10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(68.2)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050" u="none" strike="noStrike" dirty="0">
                          <a:effectLst/>
                        </a:rPr>
                        <a:t>Entamoeba </a:t>
                      </a:r>
                      <a:r>
                        <a:rPr lang="en-US" sz="1050" u="none" strike="noStrike" dirty="0" err="1">
                          <a:effectLst/>
                        </a:rPr>
                        <a:t>histolytica</a:t>
                      </a:r>
                      <a:r>
                        <a:rPr lang="en-US" sz="1050" u="none" strike="noStrike" dirty="0">
                          <a:effectLst/>
                        </a:rPr>
                        <a:t>/</a:t>
                      </a:r>
                      <a:r>
                        <a:rPr lang="en-US" sz="1050" u="none" strike="noStrike" dirty="0" err="1">
                          <a:effectLst/>
                        </a:rPr>
                        <a:t>dispar</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(15.9)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13 (40.6)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050" u="none" strike="noStrike">
                          <a:effectLst/>
                        </a:rPr>
                        <a:t>Entamoeba histolytica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(90.0)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 (6.3)</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19</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(57.9)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(81.8)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050" u="none" strike="noStrike">
                          <a:effectLst/>
                        </a:rPr>
                        <a:t>Entamoeba coli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050" u="none" strike="noStrike">
                          <a:effectLst/>
                        </a:rPr>
                        <a:t>Entamoeba coli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050" u="none" strike="noStrike">
                          <a:effectLst/>
                        </a:rPr>
                        <a:t>Chilomastix mesnili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(43.2)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050" u="none" strike="noStrike">
                          <a:effectLst/>
                        </a:rPr>
                        <a:t>Enterobius vermicularis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050" u="none" strike="noStrike">
                          <a:effectLst/>
                        </a:rPr>
                        <a:t>Hymenolepis nana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(6.8)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050" u="none" strike="noStrike">
                          <a:effectLst/>
                        </a:rPr>
                        <a:t>Dientamoeba fragilis cyst</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050" u="none" strike="noStrike" dirty="0" err="1">
                          <a:effectLst/>
                        </a:rPr>
                        <a:t>Strongyloides</a:t>
                      </a:r>
                      <a:r>
                        <a:rPr lang="en-US" sz="1050" u="none" strike="noStrike" dirty="0">
                          <a:effectLst/>
                        </a:rPr>
                        <a:t> </a:t>
                      </a:r>
                      <a:r>
                        <a:rPr lang="en-US" sz="1050" u="none" strike="noStrike" dirty="0" err="1">
                          <a:effectLst/>
                        </a:rPr>
                        <a:t>stercolaris</a:t>
                      </a:r>
                      <a:r>
                        <a:rPr lang="en-US" sz="1050" u="none" strike="noStrike" dirty="0">
                          <a:effectLst/>
                        </a:rPr>
                        <a:t> </a:t>
                      </a:r>
                      <a:r>
                        <a:rPr lang="en-US" sz="1050" u="none" strike="noStrike" dirty="0" err="1">
                          <a:effectLst/>
                        </a:rPr>
                        <a:t>larvas</a:t>
                      </a:r>
                      <a:endParaRPr lang="en-US" sz="1050" b="0" i="0" u="none" strike="noStrike" dirty="0">
                        <a:solidFill>
                          <a:srgbClr val="000000"/>
                        </a:solidFill>
                        <a:effectLst/>
                        <a:latin typeface="Calibri" panose="020F0502020204030204" pitchFamily="34" charset="0"/>
                      </a:endParaRPr>
                    </a:p>
                  </a:txBody>
                  <a:tcPr marL="5998" marR="5998" marT="5998" marB="0" anchor="ctr">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44</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1 (4.5)</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2686383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831A05-4EA3-BF49-8FB8-06093AFF53E2}"/>
              </a:ext>
            </a:extLst>
          </p:cNvPr>
          <p:cNvSpPr txBox="1"/>
          <p:nvPr/>
        </p:nvSpPr>
        <p:spPr>
          <a:xfrm>
            <a:off x="0" y="0"/>
            <a:ext cx="8765931" cy="646331"/>
          </a:xfrm>
          <a:prstGeom prst="rect">
            <a:avLst/>
          </a:prstGeom>
          <a:noFill/>
        </p:spPr>
        <p:txBody>
          <a:bodyPr wrap="square" rtlCol="0">
            <a:spAutoFit/>
          </a:bodyPr>
          <a:lstStyle/>
          <a:p>
            <a:r>
              <a:rPr lang="en-US" dirty="0"/>
              <a:t>FDR corrected p-value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for Feces and </a:t>
            </a:r>
            <a:r>
              <a:rPr lang="en-US" sz="1400" dirty="0" err="1">
                <a:solidFill>
                  <a:srgbClr val="0070C0"/>
                </a:solidFill>
              </a:rPr>
              <a:t>Right_Arms</a:t>
            </a:r>
            <a:r>
              <a:rPr lang="en-US" sz="1400" dirty="0">
                <a:solidFill>
                  <a:srgbClr val="0070C0"/>
                </a:solidFill>
              </a:rPr>
              <a:t>. For Mouth and </a:t>
            </a:r>
            <a:r>
              <a:rPr lang="en-US" sz="1400" dirty="0" err="1">
                <a:solidFill>
                  <a:srgbClr val="0070C0"/>
                </a:solidFill>
              </a:rPr>
              <a:t>Right_Hand</a:t>
            </a:r>
            <a:r>
              <a:rPr lang="en-US" sz="1400" dirty="0">
                <a:solidFill>
                  <a:srgbClr val="0070C0"/>
                </a:solidFill>
              </a:rPr>
              <a:t>, </a:t>
            </a:r>
            <a:r>
              <a:rPr lang="en-US" sz="1400" dirty="0" err="1">
                <a:solidFill>
                  <a:srgbClr val="0070C0"/>
                </a:solidFill>
              </a:rPr>
              <a:t>Age:Expo</a:t>
            </a:r>
            <a:r>
              <a:rPr lang="en-US" sz="1400" dirty="0">
                <a:solidFill>
                  <a:srgbClr val="0070C0"/>
                </a:solidFill>
              </a:rPr>
              <a:t> interaction is significant for 2016; For Nose, </a:t>
            </a:r>
            <a:r>
              <a:rPr lang="en-US" sz="1400" dirty="0" err="1">
                <a:solidFill>
                  <a:srgbClr val="0070C0"/>
                </a:solidFill>
              </a:rPr>
              <a:t>Age:Gender</a:t>
            </a:r>
            <a:r>
              <a:rPr lang="en-US" sz="1400" dirty="0">
                <a:solidFill>
                  <a:srgbClr val="0070C0"/>
                </a:solidFill>
              </a:rPr>
              <a:t> interaction is significant for 2016, </a:t>
            </a:r>
          </a:p>
          <a:p>
            <a:pPr marL="285750" indent="-285750">
              <a:buFont typeface="Arial" panose="020B0604020202020204" pitchFamily="34" charset="0"/>
              <a:buChar char="•"/>
            </a:pPr>
            <a:r>
              <a:rPr lang="en-US" sz="1400" dirty="0">
                <a:solidFill>
                  <a:srgbClr val="0070C0"/>
                </a:solidFill>
              </a:rPr>
              <a:t>Expo are generally significant; in all these three cases, the </a:t>
            </a:r>
            <a:r>
              <a:rPr lang="en-US" sz="1400" dirty="0" err="1">
                <a:solidFill>
                  <a:srgbClr val="0070C0"/>
                </a:solidFill>
              </a:rPr>
              <a:t>Age_num</a:t>
            </a:r>
            <a:r>
              <a:rPr lang="en-US" sz="1400" dirty="0">
                <a:solidFill>
                  <a:srgbClr val="0070C0"/>
                </a:solidFill>
              </a:rPr>
              <a:t> itself are all significant.</a:t>
            </a:r>
          </a:p>
          <a:p>
            <a:pPr marL="285750" indent="-285750">
              <a:buFont typeface="Arial" panose="020B0604020202020204" pitchFamily="34" charset="0"/>
              <a:buChar char="•"/>
            </a:pPr>
            <a:endParaRPr lang="en-US" sz="1400" dirty="0">
              <a:solidFill>
                <a:srgbClr val="0070C0"/>
              </a:solidFill>
            </a:endParaRPr>
          </a:p>
          <a:p>
            <a:pPr marL="285750" indent="-285750">
              <a:buFont typeface="Arial" panose="020B0604020202020204" pitchFamily="34" charset="0"/>
              <a:buChar char="•"/>
            </a:pPr>
            <a:r>
              <a:rPr lang="en-US" sz="1400" dirty="0">
                <a:solidFill>
                  <a:srgbClr val="0070C0"/>
                </a:solidFill>
              </a:rPr>
              <a:t>Expo is consistently significant among Feces, and Right Arms and Right Skins. For Nose, it is significant for 2015 for richness, but for 2016 for </a:t>
            </a:r>
            <a:r>
              <a:rPr lang="en-US" sz="1400" dirty="0" err="1">
                <a:solidFill>
                  <a:srgbClr val="0070C0"/>
                </a:solidFill>
              </a:rPr>
              <a:t>pielou_e</a:t>
            </a:r>
            <a:r>
              <a:rPr lang="en-US" sz="1400" dirty="0">
                <a:solidFill>
                  <a:srgbClr val="0070C0"/>
                </a:solidFill>
              </a:rPr>
              <a:t> </a:t>
            </a:r>
          </a:p>
        </p:txBody>
      </p:sp>
      <p:pic>
        <p:nvPicPr>
          <p:cNvPr id="2" name="Picture 1">
            <a:extLst>
              <a:ext uri="{FF2B5EF4-FFF2-40B4-BE49-F238E27FC236}">
                <a16:creationId xmlns:a16="http://schemas.microsoft.com/office/drawing/2014/main" id="{E1FBAE92-2CD6-9447-87A9-32980189973B}"/>
              </a:ext>
            </a:extLst>
          </p:cNvPr>
          <p:cNvPicPr>
            <a:picLocks noChangeAspect="1"/>
          </p:cNvPicPr>
          <p:nvPr/>
        </p:nvPicPr>
        <p:blipFill>
          <a:blip r:embed="rId2"/>
          <a:stretch>
            <a:fillRect/>
          </a:stretch>
        </p:blipFill>
        <p:spPr>
          <a:xfrm>
            <a:off x="61891" y="646331"/>
            <a:ext cx="5705864" cy="4775696"/>
          </a:xfrm>
          <a:prstGeom prst="rect">
            <a:avLst/>
          </a:prstGeom>
        </p:spPr>
      </p:pic>
    </p:spTree>
    <p:extLst>
      <p:ext uri="{BB962C8B-B14F-4D97-AF65-F5344CB8AC3E}">
        <p14:creationId xmlns:p14="http://schemas.microsoft.com/office/powerpoint/2010/main" val="843839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A99F85-E55B-0D49-A792-7435AFEF227A}"/>
              </a:ext>
            </a:extLst>
          </p:cNvPr>
          <p:cNvPicPr>
            <a:picLocks noChangeAspect="1"/>
          </p:cNvPicPr>
          <p:nvPr/>
        </p:nvPicPr>
        <p:blipFill>
          <a:blip r:embed="rId2"/>
          <a:stretch>
            <a:fillRect/>
          </a:stretch>
        </p:blipFill>
        <p:spPr>
          <a:xfrm>
            <a:off x="0" y="646331"/>
            <a:ext cx="6172200" cy="5014167"/>
          </a:xfrm>
          <a:prstGeom prst="rect">
            <a:avLst/>
          </a:prstGeom>
        </p:spPr>
      </p:pic>
      <p:sp>
        <p:nvSpPr>
          <p:cNvPr id="5" name="TextBox 4">
            <a:extLst>
              <a:ext uri="{FF2B5EF4-FFF2-40B4-BE49-F238E27FC236}">
                <a16:creationId xmlns:a16="http://schemas.microsoft.com/office/drawing/2014/main" id="{B043C347-B474-CD46-B473-AB696348B184}"/>
              </a:ext>
            </a:extLst>
          </p:cNvPr>
          <p:cNvSpPr txBox="1"/>
          <p:nvPr/>
        </p:nvSpPr>
        <p:spPr>
          <a:xfrm>
            <a:off x="0" y="0"/>
            <a:ext cx="9944100" cy="646331"/>
          </a:xfrm>
          <a:prstGeom prst="rect">
            <a:avLst/>
          </a:prstGeom>
          <a:noFill/>
        </p:spPr>
        <p:txBody>
          <a:bodyPr wrap="square" rtlCol="0">
            <a:spAutoFit/>
          </a:bodyPr>
          <a:lstStyle/>
          <a:p>
            <a:r>
              <a:rPr lang="en-US" dirty="0"/>
              <a:t>Effect size (eta-partial)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90D1150A-373D-EB4A-844F-A1CE92EE3191}"/>
              </a:ext>
            </a:extLst>
          </p:cNvPr>
          <p:cNvSpPr txBox="1"/>
          <p:nvPr/>
        </p:nvSpPr>
        <p:spPr>
          <a:xfrm>
            <a:off x="0" y="5660498"/>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For 2015, interaction terms generally do not have big effect size in any tests.</a:t>
            </a:r>
          </a:p>
          <a:p>
            <a:pPr marL="285750" indent="-285750">
              <a:buFont typeface="Arial" panose="020B0604020202020204" pitchFamily="34" charset="0"/>
              <a:buChar char="•"/>
            </a:pPr>
            <a:r>
              <a:rPr lang="en-US" sz="1400" dirty="0">
                <a:solidFill>
                  <a:srgbClr val="0070C0"/>
                </a:solidFill>
              </a:rPr>
              <a:t>For 2016, interaction terms generally only had big effect sizes in nasal sites.</a:t>
            </a:r>
          </a:p>
          <a:p>
            <a:pPr marL="285750" indent="-285750">
              <a:buFont typeface="Arial" panose="020B0604020202020204" pitchFamily="34" charset="0"/>
              <a:buChar char="•"/>
            </a:pPr>
            <a:r>
              <a:rPr lang="en-US" sz="1400" dirty="0">
                <a:solidFill>
                  <a:srgbClr val="0070C0"/>
                </a:solidFill>
              </a:rPr>
              <a:t>As a result, interaction terms would not be considered in the general tests.</a:t>
            </a:r>
          </a:p>
        </p:txBody>
      </p:sp>
    </p:spTree>
    <p:extLst>
      <p:ext uri="{BB962C8B-B14F-4D97-AF65-F5344CB8AC3E}">
        <p14:creationId xmlns:p14="http://schemas.microsoft.com/office/powerpoint/2010/main" val="304209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830997"/>
          </a:xfrm>
          <a:prstGeom prst="rect">
            <a:avLst/>
          </a:prstGeom>
          <a:noFill/>
        </p:spPr>
        <p:txBody>
          <a:bodyPr wrap="square" rtlCol="0">
            <a:spAutoFit/>
          </a:bodyPr>
          <a:lstStyle/>
          <a:p>
            <a:r>
              <a:rPr lang="en-US" sz="800" b="1" dirty="0"/>
              <a:t>Figure 1  Microbiota alpha diversity (PD) from Amerindian villagers from low and medium medical exposure in 2015.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See table </a:t>
            </a:r>
            <a:r>
              <a:rPr lang="en-US" sz="800" dirty="0" err="1"/>
              <a:t>Sx</a:t>
            </a:r>
            <a:r>
              <a:rPr lang="en-US" sz="800" dirty="0"/>
              <a:t> for details.</a:t>
            </a: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1277273"/>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level significantly impacted the the alpha diversity (Faith’s PD). Exposure level has the strongest effect comparing to other factors (judged by coefficient estimate and t-value).</a:t>
            </a:r>
          </a:p>
          <a:p>
            <a:pPr marL="285750" indent="-285750">
              <a:buFont typeface="Arial" panose="020B0604020202020204" pitchFamily="34" charset="0"/>
              <a:buChar char="•"/>
            </a:pPr>
            <a:r>
              <a:rPr lang="en-US" sz="1100" dirty="0">
                <a:solidFill>
                  <a:srgbClr val="0000FF"/>
                </a:solidFill>
              </a:rPr>
              <a:t>Age is a significant factor in all body sites but right arm, and the direction and pattern of its impact vary by different body sites.</a:t>
            </a:r>
          </a:p>
          <a:p>
            <a:pPr marL="285750" indent="-285750">
              <a:buFont typeface="Arial" panose="020B0604020202020204" pitchFamily="34" charset="0"/>
              <a:buChar char="•"/>
            </a:pPr>
            <a:r>
              <a:rPr lang="en-US" sz="1100" dirty="0">
                <a:solidFill>
                  <a:srgbClr val="0000FF"/>
                </a:solidFill>
              </a:rPr>
              <a:t>The age-dependent pattern in feces and nose appeared to be a two-phase pattern.</a:t>
            </a:r>
          </a:p>
          <a:p>
            <a:pPr marL="285750" indent="-285750">
              <a:buFont typeface="Arial" panose="020B0604020202020204" pitchFamily="34" charset="0"/>
              <a:buChar char="•"/>
            </a:pPr>
            <a:r>
              <a:rPr lang="en-US" sz="1100" dirty="0">
                <a:solidFill>
                  <a:srgbClr val="0000FF"/>
                </a:solidFill>
              </a:rPr>
              <a:t>Gender is a significant factor except in mouth and nose.</a:t>
            </a:r>
          </a:p>
          <a:p>
            <a:pPr marL="285750" indent="-285750">
              <a:buFont typeface="Arial" panose="020B0604020202020204" pitchFamily="34" charset="0"/>
              <a:buChar char="•"/>
            </a:pPr>
            <a:r>
              <a:rPr lang="en-US" sz="1100" dirty="0">
                <a:solidFill>
                  <a:srgbClr val="0000FF"/>
                </a:solidFill>
              </a:rPr>
              <a:t>In fecal and oral community, medical exposure resulting in less alpha diversity, however, in nasal and skin community, medical exposure was associated with much higher alpha diversity.</a:t>
            </a:r>
          </a:p>
        </p:txBody>
      </p:sp>
      <p:pic>
        <p:nvPicPr>
          <p:cNvPr id="5" name="Picture 4">
            <a:extLst>
              <a:ext uri="{FF2B5EF4-FFF2-40B4-BE49-F238E27FC236}">
                <a16:creationId xmlns:a16="http://schemas.microsoft.com/office/drawing/2014/main" id="{48F679FD-F6C2-FF44-BDF7-EEC4DFB5D408}"/>
              </a:ext>
            </a:extLst>
          </p:cNvPr>
          <p:cNvPicPr>
            <a:picLocks noChangeAspect="1"/>
          </p:cNvPicPr>
          <p:nvPr/>
        </p:nvPicPr>
        <p:blipFill>
          <a:blip r:embed="rId3"/>
          <a:stretch>
            <a:fillRect/>
          </a:stretch>
        </p:blipFill>
        <p:spPr>
          <a:xfrm>
            <a:off x="230646" y="946676"/>
            <a:ext cx="6727503" cy="3755150"/>
          </a:xfrm>
          <a:prstGeom prst="rect">
            <a:avLst/>
          </a:prstGeom>
        </p:spPr>
      </p:pic>
      <p:sp>
        <p:nvSpPr>
          <p:cNvPr id="6" name="Rectangle 5">
            <a:extLst>
              <a:ext uri="{FF2B5EF4-FFF2-40B4-BE49-F238E27FC236}">
                <a16:creationId xmlns:a16="http://schemas.microsoft.com/office/drawing/2014/main" id="{9754CD34-9617-214A-A83E-49C4B37B17AB}"/>
              </a:ext>
            </a:extLst>
          </p:cNvPr>
          <p:cNvSpPr/>
          <p:nvPr/>
        </p:nvSpPr>
        <p:spPr>
          <a:xfrm>
            <a:off x="4572000" y="675031"/>
            <a:ext cx="1172095" cy="584775"/>
          </a:xfrm>
          <a:prstGeom prst="rect">
            <a:avLst/>
          </a:prstGeom>
        </p:spPr>
        <p:txBody>
          <a:bodyPr wrap="square">
            <a:spAutoFit/>
          </a:bodyPr>
          <a:lstStyle/>
          <a:p>
            <a:r>
              <a:rPr lang="en-US" sz="3200" b="1" dirty="0">
                <a:solidFill>
                  <a:srgbClr val="FF0000"/>
                </a:solidFill>
              </a:rPr>
              <a:t>2015</a:t>
            </a:r>
            <a:endParaRPr lang="en-US" sz="3200" dirty="0">
              <a:solidFill>
                <a:srgbClr val="FF0000"/>
              </a:solidFill>
            </a:endParaRPr>
          </a:p>
        </p:txBody>
      </p:sp>
    </p:spTree>
    <p:extLst>
      <p:ext uri="{BB962C8B-B14F-4D97-AF65-F5344CB8AC3E}">
        <p14:creationId xmlns:p14="http://schemas.microsoft.com/office/powerpoint/2010/main" val="2496216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830997"/>
          </a:xfrm>
          <a:prstGeom prst="rect">
            <a:avLst/>
          </a:prstGeom>
          <a:noFill/>
        </p:spPr>
        <p:txBody>
          <a:bodyPr wrap="square" rtlCol="0">
            <a:spAutoFit/>
          </a:bodyPr>
          <a:lstStyle/>
          <a:p>
            <a:r>
              <a:rPr lang="en-US" sz="800" b="1" dirty="0"/>
              <a:t>Figure S1  Microbiota alpha diversity (ASV richness)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medical exposure level, gender, age and their interactions on the alpha diversity indexes were examined by firstly constructing full multiple regression models. Since interaction terms generally do not have significant impacts, impacts of exposure, gender and age were further examined without interaction terms using a forward selection strategy with AIC as model selection criteria (MASS package </a:t>
            </a:r>
            <a:r>
              <a:rPr lang="en-US" sz="800" dirty="0" err="1"/>
              <a:t>stepAIC</a:t>
            </a:r>
            <a:r>
              <a:rPr lang="en-US" sz="800" dirty="0"/>
              <a:t>). Selected multiple regression model predictors were then used to construct a broken stick regression model to assess the age dependent differential effects on the alpha diversities (segmented package) if the broken stick model is significantly better than simple linear regression. The final model (linear or broken stick) and the the p-values of exposure were noted in the graph.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600164"/>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 trends as in Faith’s PD</a:t>
            </a:r>
          </a:p>
          <a:p>
            <a:pPr marL="285750" indent="-285750">
              <a:buFont typeface="Arial" panose="020B0604020202020204" pitchFamily="34" charset="0"/>
              <a:buChar char="•"/>
            </a:pPr>
            <a:r>
              <a:rPr lang="en-US" sz="1100" dirty="0">
                <a:solidFill>
                  <a:srgbClr val="0000FF"/>
                </a:solidFill>
              </a:rPr>
              <a:t>The medium exposure village have 100-150 more ASVs in skin as compared to low exposure villages.</a:t>
            </a:r>
          </a:p>
          <a:p>
            <a:pPr marL="285750" indent="-285750">
              <a:buFont typeface="Arial" panose="020B0604020202020204" pitchFamily="34" charset="0"/>
              <a:buChar char="•"/>
            </a:pPr>
            <a:r>
              <a:rPr lang="en-US" sz="1100" dirty="0">
                <a:solidFill>
                  <a:srgbClr val="0000FF"/>
                </a:solidFill>
              </a:rPr>
              <a:t>In feces, medium villages have 50.ASV less than low villages</a:t>
            </a:r>
          </a:p>
        </p:txBody>
      </p:sp>
      <p:pic>
        <p:nvPicPr>
          <p:cNvPr id="2" name="Picture 1">
            <a:extLst>
              <a:ext uri="{FF2B5EF4-FFF2-40B4-BE49-F238E27FC236}">
                <a16:creationId xmlns:a16="http://schemas.microsoft.com/office/drawing/2014/main" id="{697DD172-800A-9448-BF98-F17B222F929E}"/>
              </a:ext>
            </a:extLst>
          </p:cNvPr>
          <p:cNvPicPr>
            <a:picLocks noChangeAspect="1"/>
          </p:cNvPicPr>
          <p:nvPr/>
        </p:nvPicPr>
        <p:blipFill>
          <a:blip r:embed="rId2"/>
          <a:stretch>
            <a:fillRect/>
          </a:stretch>
        </p:blipFill>
        <p:spPr>
          <a:xfrm>
            <a:off x="212806" y="1165831"/>
            <a:ext cx="7607491" cy="4214961"/>
          </a:xfrm>
          <a:prstGeom prst="rect">
            <a:avLst/>
          </a:prstGeom>
        </p:spPr>
      </p:pic>
      <p:sp>
        <p:nvSpPr>
          <p:cNvPr id="6" name="Rectangle 5">
            <a:extLst>
              <a:ext uri="{FF2B5EF4-FFF2-40B4-BE49-F238E27FC236}">
                <a16:creationId xmlns:a16="http://schemas.microsoft.com/office/drawing/2014/main" id="{60F3442B-E5B8-374A-B208-611E76A15666}"/>
              </a:ext>
            </a:extLst>
          </p:cNvPr>
          <p:cNvSpPr/>
          <p:nvPr/>
        </p:nvSpPr>
        <p:spPr>
          <a:xfrm>
            <a:off x="4838007" y="892433"/>
            <a:ext cx="1172095" cy="584775"/>
          </a:xfrm>
          <a:prstGeom prst="rect">
            <a:avLst/>
          </a:prstGeom>
        </p:spPr>
        <p:txBody>
          <a:bodyPr wrap="square">
            <a:spAutoFit/>
          </a:bodyPr>
          <a:lstStyle/>
          <a:p>
            <a:r>
              <a:rPr lang="en-US" sz="3200" b="1" dirty="0">
                <a:solidFill>
                  <a:srgbClr val="FF0000"/>
                </a:solidFill>
              </a:rPr>
              <a:t>2015</a:t>
            </a:r>
            <a:endParaRPr lang="en-US" sz="3200" dirty="0">
              <a:solidFill>
                <a:srgbClr val="FF0000"/>
              </a:solidFill>
            </a:endParaRPr>
          </a:p>
        </p:txBody>
      </p:sp>
    </p:spTree>
    <p:extLst>
      <p:ext uri="{BB962C8B-B14F-4D97-AF65-F5344CB8AC3E}">
        <p14:creationId xmlns:p14="http://schemas.microsoft.com/office/powerpoint/2010/main" val="1067096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S2  Microbiota alpha diversity</a:t>
            </a:r>
            <a:r>
              <a:rPr lang="zh-CN" altLang="en-US" sz="800" b="1" dirty="0"/>
              <a:t> </a:t>
            </a:r>
            <a:r>
              <a:rPr lang="en-US" altLang="zh-CN" sz="800" b="1" dirty="0"/>
              <a:t>(</a:t>
            </a:r>
            <a:r>
              <a:rPr lang="en-US" altLang="zh-CN" sz="800" b="1" dirty="0" err="1"/>
              <a:t>Pielou’s</a:t>
            </a:r>
            <a:r>
              <a:rPr lang="en-US" altLang="zh-CN" sz="800" b="1" dirty="0"/>
              <a:t> evenness)</a:t>
            </a:r>
            <a:r>
              <a:rPr lang="en-US" sz="800" b="1" dirty="0"/>
              <a:t>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261610"/>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is not significant in feces and right arm.</a:t>
            </a:r>
          </a:p>
        </p:txBody>
      </p:sp>
      <p:pic>
        <p:nvPicPr>
          <p:cNvPr id="3" name="Picture 2">
            <a:extLst>
              <a:ext uri="{FF2B5EF4-FFF2-40B4-BE49-F238E27FC236}">
                <a16:creationId xmlns:a16="http://schemas.microsoft.com/office/drawing/2014/main" id="{B1BFDCBD-05F2-1B47-8916-2E23774E236C}"/>
              </a:ext>
            </a:extLst>
          </p:cNvPr>
          <p:cNvPicPr>
            <a:picLocks noChangeAspect="1"/>
          </p:cNvPicPr>
          <p:nvPr/>
        </p:nvPicPr>
        <p:blipFill>
          <a:blip r:embed="rId2"/>
          <a:stretch>
            <a:fillRect/>
          </a:stretch>
        </p:blipFill>
        <p:spPr>
          <a:xfrm>
            <a:off x="133799" y="1095094"/>
            <a:ext cx="7414158" cy="4308227"/>
          </a:xfrm>
          <a:prstGeom prst="rect">
            <a:avLst/>
          </a:prstGeom>
        </p:spPr>
      </p:pic>
      <p:sp>
        <p:nvSpPr>
          <p:cNvPr id="6" name="Rectangle 5">
            <a:extLst>
              <a:ext uri="{FF2B5EF4-FFF2-40B4-BE49-F238E27FC236}">
                <a16:creationId xmlns:a16="http://schemas.microsoft.com/office/drawing/2014/main" id="{9D3A4705-9A09-8041-8781-28E1F55E5E73}"/>
              </a:ext>
            </a:extLst>
          </p:cNvPr>
          <p:cNvSpPr/>
          <p:nvPr/>
        </p:nvSpPr>
        <p:spPr>
          <a:xfrm>
            <a:off x="4572000" y="962441"/>
            <a:ext cx="1172095" cy="584775"/>
          </a:xfrm>
          <a:prstGeom prst="rect">
            <a:avLst/>
          </a:prstGeom>
        </p:spPr>
        <p:txBody>
          <a:bodyPr wrap="square">
            <a:spAutoFit/>
          </a:bodyPr>
          <a:lstStyle/>
          <a:p>
            <a:r>
              <a:rPr lang="en-US" sz="3200" b="1" dirty="0">
                <a:solidFill>
                  <a:srgbClr val="FF0000"/>
                </a:solidFill>
              </a:rPr>
              <a:t>2015</a:t>
            </a:r>
            <a:endParaRPr lang="en-US" sz="3200" dirty="0">
              <a:solidFill>
                <a:srgbClr val="FF0000"/>
              </a:solidFill>
            </a:endParaRPr>
          </a:p>
        </p:txBody>
      </p:sp>
    </p:spTree>
    <p:extLst>
      <p:ext uri="{BB962C8B-B14F-4D97-AF65-F5344CB8AC3E}">
        <p14:creationId xmlns:p14="http://schemas.microsoft.com/office/powerpoint/2010/main" val="1185101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S3  Microbiota alpha diversity</a:t>
            </a:r>
            <a:r>
              <a:rPr lang="zh-CN" altLang="en-US" sz="800" b="1" dirty="0"/>
              <a:t> </a:t>
            </a:r>
            <a:r>
              <a:rPr lang="en-US" altLang="zh-CN" sz="800" b="1" dirty="0"/>
              <a:t>(PD)</a:t>
            </a:r>
            <a:r>
              <a:rPr lang="en-US" sz="800" b="1" dirty="0"/>
              <a:t> from Amerindian villagers from low and medium urban exposure in 2016.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5441247"/>
            <a:ext cx="8682708" cy="261610"/>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is not significant in feces and right arm.</a:t>
            </a:r>
          </a:p>
        </p:txBody>
      </p:sp>
      <p:pic>
        <p:nvPicPr>
          <p:cNvPr id="2" name="Picture 1">
            <a:extLst>
              <a:ext uri="{FF2B5EF4-FFF2-40B4-BE49-F238E27FC236}">
                <a16:creationId xmlns:a16="http://schemas.microsoft.com/office/drawing/2014/main" id="{DCA429E3-0341-AE4E-8040-026B1DB2C459}"/>
              </a:ext>
            </a:extLst>
          </p:cNvPr>
          <p:cNvPicPr>
            <a:picLocks noChangeAspect="1"/>
          </p:cNvPicPr>
          <p:nvPr/>
        </p:nvPicPr>
        <p:blipFill>
          <a:blip r:embed="rId2"/>
          <a:stretch>
            <a:fillRect/>
          </a:stretch>
        </p:blipFill>
        <p:spPr>
          <a:xfrm>
            <a:off x="152747" y="1254829"/>
            <a:ext cx="7612664" cy="4448028"/>
          </a:xfrm>
          <a:prstGeom prst="rect">
            <a:avLst/>
          </a:prstGeom>
        </p:spPr>
      </p:pic>
      <p:sp>
        <p:nvSpPr>
          <p:cNvPr id="6" name="Rectangle 5">
            <a:extLst>
              <a:ext uri="{FF2B5EF4-FFF2-40B4-BE49-F238E27FC236}">
                <a16:creationId xmlns:a16="http://schemas.microsoft.com/office/drawing/2014/main" id="{12A4FD83-FBD3-9E4B-B24D-2CAE2544BD08}"/>
              </a:ext>
            </a:extLst>
          </p:cNvPr>
          <p:cNvSpPr/>
          <p:nvPr/>
        </p:nvSpPr>
        <p:spPr>
          <a:xfrm>
            <a:off x="4572000" y="962441"/>
            <a:ext cx="1172095" cy="584775"/>
          </a:xfrm>
          <a:prstGeom prst="rect">
            <a:avLst/>
          </a:prstGeom>
        </p:spPr>
        <p:txBody>
          <a:bodyPr wrap="square">
            <a:spAutoFit/>
          </a:bodyPr>
          <a:lstStyle/>
          <a:p>
            <a:r>
              <a:rPr lang="en-US" sz="3200" b="1" dirty="0">
                <a:solidFill>
                  <a:srgbClr val="FF0000"/>
                </a:solidFill>
              </a:rPr>
              <a:t>2016</a:t>
            </a:r>
            <a:endParaRPr lang="en-US" sz="3200" dirty="0">
              <a:solidFill>
                <a:srgbClr val="FF0000"/>
              </a:solidFill>
            </a:endParaRPr>
          </a:p>
        </p:txBody>
      </p:sp>
      <p:sp>
        <p:nvSpPr>
          <p:cNvPr id="8" name="TextBox 7">
            <a:extLst>
              <a:ext uri="{FF2B5EF4-FFF2-40B4-BE49-F238E27FC236}">
                <a16:creationId xmlns:a16="http://schemas.microsoft.com/office/drawing/2014/main" id="{E89B416B-8090-4149-9B6D-E5FB1E614D65}"/>
              </a:ext>
            </a:extLst>
          </p:cNvPr>
          <p:cNvSpPr txBox="1"/>
          <p:nvPr/>
        </p:nvSpPr>
        <p:spPr>
          <a:xfrm>
            <a:off x="342697" y="5762564"/>
            <a:ext cx="8682708" cy="430887"/>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Similarly as in 2015, the effects of exposure is significant in all body sites.</a:t>
            </a:r>
          </a:p>
          <a:p>
            <a:pPr marL="285750" indent="-285750">
              <a:buFont typeface="Arial" panose="020B0604020202020204" pitchFamily="34" charset="0"/>
              <a:buChar char="•"/>
            </a:pPr>
            <a:r>
              <a:rPr lang="en-US" sz="1100" dirty="0">
                <a:solidFill>
                  <a:srgbClr val="0000FF"/>
                </a:solidFill>
              </a:rPr>
              <a:t>Interestingly in 2016, the age dependent trend in fecal microbiome become unobservable.</a:t>
            </a:r>
          </a:p>
        </p:txBody>
      </p:sp>
    </p:spTree>
    <p:extLst>
      <p:ext uri="{BB962C8B-B14F-4D97-AF65-F5344CB8AC3E}">
        <p14:creationId xmlns:p14="http://schemas.microsoft.com/office/powerpoint/2010/main" val="1154857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11566</TotalTime>
  <Words>6797</Words>
  <Application>Microsoft Macintosh PowerPoint</Application>
  <PresentationFormat>On-screen Show (4:3)</PresentationFormat>
  <Paragraphs>1676</Paragraphs>
  <Slides>33</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inherit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Fig. 5A: Bray-Curtis distance for KEGG ortholog assignments – Amerindians exposure to Western medicine 2015</vt:lpstr>
      <vt:lpstr>Fig 5A. Bray-Curtis distance for KEGG ortholog assignments – Amerindians exposure to Western medicine in 2016</vt:lpstr>
      <vt:lpstr>Fig. 5B: Bray-Curtis distance for KEGG ortholog assignments – Amerindians compared to Western microbiomes 2015</vt:lpstr>
      <vt:lpstr>Fig 5B. Bray-Curtis distance for KEGG ortholog assignments – Amerindians compared to Western microbiomes in 2016</vt:lpstr>
      <vt:lpstr>Fig 5C.2015</vt:lpstr>
      <vt:lpstr>Fig 5C.2016</vt:lpstr>
      <vt:lpstr>PowerPoint Presentation</vt:lpstr>
      <vt:lpstr>Fig5D. - Beta-lactam KEGG ortholog abundance changes 2015</vt:lpstr>
      <vt:lpstr>Fig5D. - Beta-lactam KEGG ortholog abundance changes in 2016</vt:lpstr>
      <vt:lpstr>PowerPoint Presentation</vt:lpstr>
      <vt:lpstr>PowerPoint Presentation</vt:lpstr>
    </vt:vector>
  </TitlesOfParts>
  <Company>PERSONAL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MG Bello</dc:creator>
  <cp:lastModifiedBy>Jincheng Wang</cp:lastModifiedBy>
  <cp:revision>191</cp:revision>
  <dcterms:created xsi:type="dcterms:W3CDTF">2019-11-02T14:33:36Z</dcterms:created>
  <dcterms:modified xsi:type="dcterms:W3CDTF">2021-07-12T20:31:24Z</dcterms:modified>
</cp:coreProperties>
</file>